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370" r:id="rId5"/>
    <p:sldId id="371" r:id="rId6"/>
    <p:sldId id="372" r:id="rId7"/>
    <p:sldId id="373" r:id="rId8"/>
    <p:sldId id="359" r:id="rId9"/>
    <p:sldId id="367" r:id="rId10"/>
    <p:sldId id="356" r:id="rId11"/>
    <p:sldId id="374" r:id="rId12"/>
    <p:sldId id="361" r:id="rId13"/>
    <p:sldId id="357" r:id="rId14"/>
    <p:sldId id="362" r:id="rId15"/>
    <p:sldId id="353" r:id="rId16"/>
    <p:sldId id="354" r:id="rId17"/>
    <p:sldId id="358" r:id="rId18"/>
    <p:sldId id="368" r:id="rId19"/>
    <p:sldId id="366" r:id="rId20"/>
    <p:sldId id="352" r:id="rId21"/>
    <p:sldId id="31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ett, Nicholas  H." initials="ANH" lastIdx="1" clrIdx="0">
    <p:extLst>
      <p:ext uri="{19B8F6BF-5375-455C-9EA6-DF929625EA0E}">
        <p15:presenceInfo xmlns:p15="http://schemas.microsoft.com/office/powerpoint/2012/main" userId="S::narnett@legion.org::225ac6e5-0295-4708-8822-75d7509ba3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00383-D045-486F-986F-BDA66176597D}" v="19" dt="2021-07-25T17:53:10.810"/>
    <p1510:client id="{8A0641A0-3382-C04E-9CA8-1BA86FC053B5}" v="26" dt="2021-07-25T17:15:51.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55"/>
    <p:restoredTop sz="93873" autoAdjust="0"/>
  </p:normalViewPr>
  <p:slideViewPr>
    <p:cSldViewPr snapToGrid="0" snapToObjects="1">
      <p:cViewPr varScale="1">
        <p:scale>
          <a:sx n="103" d="100"/>
          <a:sy n="103" d="100"/>
        </p:scale>
        <p:origin x="192"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a, Holly K." userId="a328c6db-1469-4229-af6f-0b4c65ffb360" providerId="ADAL" clId="{8A0641A0-3382-C04E-9CA8-1BA86FC053B5}"/>
    <pc:docChg chg="modSld">
      <pc:chgData name="Soria, Holly K." userId="a328c6db-1469-4229-af6f-0b4c65ffb360" providerId="ADAL" clId="{8A0641A0-3382-C04E-9CA8-1BA86FC053B5}" dt="2021-07-25T17:23:50.893" v="116" actId="20577"/>
      <pc:docMkLst>
        <pc:docMk/>
      </pc:docMkLst>
      <pc:sldChg chg="modSp mod">
        <pc:chgData name="Soria, Holly K." userId="a328c6db-1469-4229-af6f-0b4c65ffb360" providerId="ADAL" clId="{8A0641A0-3382-C04E-9CA8-1BA86FC053B5}" dt="2021-07-25T17:23:50.893" v="116" actId="20577"/>
        <pc:sldMkLst>
          <pc:docMk/>
          <pc:sldMk cId="1415382795" sldId="352"/>
        </pc:sldMkLst>
        <pc:spChg chg="mod">
          <ac:chgData name="Soria, Holly K." userId="a328c6db-1469-4229-af6f-0b4c65ffb360" providerId="ADAL" clId="{8A0641A0-3382-C04E-9CA8-1BA86FC053B5}" dt="2021-07-25T17:23:50.893" v="116" actId="20577"/>
          <ac:spMkLst>
            <pc:docMk/>
            <pc:sldMk cId="1415382795" sldId="352"/>
            <ac:spMk id="5" creationId="{66EBF0CB-FAB9-4BC1-AD79-89A2A16ED343}"/>
          </ac:spMkLst>
        </pc:spChg>
      </pc:sldChg>
      <pc:sldChg chg="modSp mod">
        <pc:chgData name="Soria, Holly K." userId="a328c6db-1469-4229-af6f-0b4c65ffb360" providerId="ADAL" clId="{8A0641A0-3382-C04E-9CA8-1BA86FC053B5}" dt="2021-07-25T16:57:24.630" v="33" actId="255"/>
        <pc:sldMkLst>
          <pc:docMk/>
          <pc:sldMk cId="3790458875" sldId="356"/>
        </pc:sldMkLst>
        <pc:spChg chg="mod">
          <ac:chgData name="Soria, Holly K." userId="a328c6db-1469-4229-af6f-0b4c65ffb360" providerId="ADAL" clId="{8A0641A0-3382-C04E-9CA8-1BA86FC053B5}" dt="2021-07-25T16:57:24.630" v="33" actId="255"/>
          <ac:spMkLst>
            <pc:docMk/>
            <pc:sldMk cId="3790458875" sldId="356"/>
            <ac:spMk id="8" creationId="{27A919DE-B09E-487E-A0F6-DB996B2A526D}"/>
          </ac:spMkLst>
        </pc:spChg>
        <pc:spChg chg="mod">
          <ac:chgData name="Soria, Holly K." userId="a328c6db-1469-4229-af6f-0b4c65ffb360" providerId="ADAL" clId="{8A0641A0-3382-C04E-9CA8-1BA86FC053B5}" dt="2021-07-25T16:56:42.760" v="29" actId="14100"/>
          <ac:spMkLst>
            <pc:docMk/>
            <pc:sldMk cId="3790458875" sldId="356"/>
            <ac:spMk id="12" creationId="{EF0017DB-3DA0-4DF7-B329-D7B60BE1FF34}"/>
          </ac:spMkLst>
        </pc:spChg>
        <pc:picChg chg="mod">
          <ac:chgData name="Soria, Holly K." userId="a328c6db-1469-4229-af6f-0b4c65ffb360" providerId="ADAL" clId="{8A0641A0-3382-C04E-9CA8-1BA86FC053B5}" dt="2021-07-25T16:56:27.297" v="27" actId="732"/>
          <ac:picMkLst>
            <pc:docMk/>
            <pc:sldMk cId="3790458875" sldId="356"/>
            <ac:picMk id="7" creationId="{C2445F91-B384-44BC-BC29-972C81C282F3}"/>
          </ac:picMkLst>
        </pc:picChg>
        <pc:picChg chg="mod">
          <ac:chgData name="Soria, Holly K." userId="a328c6db-1469-4229-af6f-0b4c65ffb360" providerId="ADAL" clId="{8A0641A0-3382-C04E-9CA8-1BA86FC053B5}" dt="2021-07-25T16:57:16.393" v="31" actId="1076"/>
          <ac:picMkLst>
            <pc:docMk/>
            <pc:sldMk cId="3790458875" sldId="356"/>
            <ac:picMk id="11" creationId="{6DA8CD3C-FD15-4327-926C-F563D2354CAA}"/>
          </ac:picMkLst>
        </pc:picChg>
      </pc:sldChg>
      <pc:sldChg chg="modSp mod">
        <pc:chgData name="Soria, Holly K." userId="a328c6db-1469-4229-af6f-0b4c65ffb360" providerId="ADAL" clId="{8A0641A0-3382-C04E-9CA8-1BA86FC053B5}" dt="2021-07-25T17:11:41.669" v="81" actId="1076"/>
        <pc:sldMkLst>
          <pc:docMk/>
          <pc:sldMk cId="3110452534" sldId="357"/>
        </pc:sldMkLst>
        <pc:spChg chg="mod">
          <ac:chgData name="Soria, Holly K." userId="a328c6db-1469-4229-af6f-0b4c65ffb360" providerId="ADAL" clId="{8A0641A0-3382-C04E-9CA8-1BA86FC053B5}" dt="2021-07-25T17:11:41.669" v="81" actId="1076"/>
          <ac:spMkLst>
            <pc:docMk/>
            <pc:sldMk cId="3110452534" sldId="357"/>
            <ac:spMk id="8" creationId="{7A282164-3ABC-4299-A081-65A453617B9A}"/>
          </ac:spMkLst>
        </pc:spChg>
        <pc:picChg chg="mod">
          <ac:chgData name="Soria, Holly K." userId="a328c6db-1469-4229-af6f-0b4c65ffb360" providerId="ADAL" clId="{8A0641A0-3382-C04E-9CA8-1BA86FC053B5}" dt="2021-07-25T17:11:29.892" v="79" actId="1076"/>
          <ac:picMkLst>
            <pc:docMk/>
            <pc:sldMk cId="3110452534" sldId="357"/>
            <ac:picMk id="6146" creationId="{E2D97622-9280-4363-967E-8B3E8022E65D}"/>
          </ac:picMkLst>
        </pc:picChg>
      </pc:sldChg>
      <pc:sldChg chg="modSp mod">
        <pc:chgData name="Soria, Holly K." userId="a328c6db-1469-4229-af6f-0b4c65ffb360" providerId="ADAL" clId="{8A0641A0-3382-C04E-9CA8-1BA86FC053B5}" dt="2021-07-25T17:14:27.310" v="91" actId="948"/>
        <pc:sldMkLst>
          <pc:docMk/>
          <pc:sldMk cId="201133576" sldId="358"/>
        </pc:sldMkLst>
        <pc:spChg chg="mod">
          <ac:chgData name="Soria, Holly K." userId="a328c6db-1469-4229-af6f-0b4c65ffb360" providerId="ADAL" clId="{8A0641A0-3382-C04E-9CA8-1BA86FC053B5}" dt="2021-07-25T17:14:27.310" v="91" actId="948"/>
          <ac:spMkLst>
            <pc:docMk/>
            <pc:sldMk cId="201133576" sldId="358"/>
            <ac:spMk id="7" creationId="{9F5612ED-8D8C-49B2-8172-66C08C87B760}"/>
          </ac:spMkLst>
        </pc:spChg>
      </pc:sldChg>
      <pc:sldChg chg="modSp mod">
        <pc:chgData name="Soria, Holly K." userId="a328c6db-1469-4229-af6f-0b4c65ffb360" providerId="ADAL" clId="{8A0641A0-3382-C04E-9CA8-1BA86FC053B5}" dt="2021-07-25T16:54:49.018" v="11" actId="20577"/>
        <pc:sldMkLst>
          <pc:docMk/>
          <pc:sldMk cId="292511850" sldId="359"/>
        </pc:sldMkLst>
        <pc:spChg chg="mod">
          <ac:chgData name="Soria, Holly K." userId="a328c6db-1469-4229-af6f-0b4c65ffb360" providerId="ADAL" clId="{8A0641A0-3382-C04E-9CA8-1BA86FC053B5}" dt="2021-07-25T16:54:49.018" v="11" actId="20577"/>
          <ac:spMkLst>
            <pc:docMk/>
            <pc:sldMk cId="292511850" sldId="359"/>
            <ac:spMk id="7" creationId="{A2199AA3-683C-4F97-B12D-495E7F101F26}"/>
          </ac:spMkLst>
        </pc:spChg>
      </pc:sldChg>
      <pc:sldChg chg="modSp mod">
        <pc:chgData name="Soria, Holly K." userId="a328c6db-1469-4229-af6f-0b4c65ffb360" providerId="ADAL" clId="{8A0641A0-3382-C04E-9CA8-1BA86FC053B5}" dt="2021-07-25T17:10:04.636" v="78" actId="1035"/>
        <pc:sldMkLst>
          <pc:docMk/>
          <pc:sldMk cId="3957060526" sldId="361"/>
        </pc:sldMkLst>
        <pc:spChg chg="mod">
          <ac:chgData name="Soria, Holly K." userId="a328c6db-1469-4229-af6f-0b4c65ffb360" providerId="ADAL" clId="{8A0641A0-3382-C04E-9CA8-1BA86FC053B5}" dt="2021-07-25T17:08:32.938" v="59" actId="20577"/>
          <ac:spMkLst>
            <pc:docMk/>
            <pc:sldMk cId="3957060526" sldId="361"/>
            <ac:spMk id="8" creationId="{9F7704F8-6C81-4EF1-9651-EE23A8747AFB}"/>
          </ac:spMkLst>
        </pc:spChg>
        <pc:spChg chg="mod">
          <ac:chgData name="Soria, Holly K." userId="a328c6db-1469-4229-af6f-0b4c65ffb360" providerId="ADAL" clId="{8A0641A0-3382-C04E-9CA8-1BA86FC053B5}" dt="2021-07-25T17:10:04.636" v="78" actId="1035"/>
          <ac:spMkLst>
            <pc:docMk/>
            <pc:sldMk cId="3957060526" sldId="361"/>
            <ac:spMk id="9" creationId="{EB9A3442-B30F-40D7-A97F-7BE001740B7A}"/>
          </ac:spMkLst>
        </pc:spChg>
        <pc:picChg chg="mod">
          <ac:chgData name="Soria, Holly K." userId="a328c6db-1469-4229-af6f-0b4c65ffb360" providerId="ADAL" clId="{8A0641A0-3382-C04E-9CA8-1BA86FC053B5}" dt="2021-07-25T17:09:56.691" v="69" actId="14100"/>
          <ac:picMkLst>
            <pc:docMk/>
            <pc:sldMk cId="3957060526" sldId="361"/>
            <ac:picMk id="7" creationId="{E431EF50-8CA0-4850-BBC7-CB7F6F2B37C3}"/>
          </ac:picMkLst>
        </pc:picChg>
        <pc:picChg chg="mod">
          <ac:chgData name="Soria, Holly K." userId="a328c6db-1469-4229-af6f-0b4c65ffb360" providerId="ADAL" clId="{8A0641A0-3382-C04E-9CA8-1BA86FC053B5}" dt="2021-07-25T17:08:09.515" v="53" actId="1076"/>
          <ac:picMkLst>
            <pc:docMk/>
            <pc:sldMk cId="3957060526" sldId="361"/>
            <ac:picMk id="2052" creationId="{C39CCD3C-E423-428C-BCD2-FCBA016BE7AA}"/>
          </ac:picMkLst>
        </pc:picChg>
      </pc:sldChg>
      <pc:sldChg chg="modSp mod">
        <pc:chgData name="Soria, Holly K." userId="a328c6db-1469-4229-af6f-0b4c65ffb360" providerId="ADAL" clId="{8A0641A0-3382-C04E-9CA8-1BA86FC053B5}" dt="2021-07-25T17:13:42.245" v="90" actId="14100"/>
        <pc:sldMkLst>
          <pc:docMk/>
          <pc:sldMk cId="2293827319" sldId="362"/>
        </pc:sldMkLst>
        <pc:spChg chg="mod">
          <ac:chgData name="Soria, Holly K." userId="a328c6db-1469-4229-af6f-0b4c65ffb360" providerId="ADAL" clId="{8A0641A0-3382-C04E-9CA8-1BA86FC053B5}" dt="2021-07-25T17:13:42.245" v="90" actId="14100"/>
          <ac:spMkLst>
            <pc:docMk/>
            <pc:sldMk cId="2293827319" sldId="362"/>
            <ac:spMk id="5" creationId="{6AB4B96C-2FE7-4554-9D93-E7921ED00F63}"/>
          </ac:spMkLst>
        </pc:spChg>
        <pc:picChg chg="mod">
          <ac:chgData name="Soria, Holly K." userId="a328c6db-1469-4229-af6f-0b4c65ffb360" providerId="ADAL" clId="{8A0641A0-3382-C04E-9CA8-1BA86FC053B5}" dt="2021-07-25T17:13:30.227" v="88" actId="1076"/>
          <ac:picMkLst>
            <pc:docMk/>
            <pc:sldMk cId="2293827319" sldId="362"/>
            <ac:picMk id="9" creationId="{1F1EDAF9-9F53-4F8E-9545-E6FD6A799891}"/>
          </ac:picMkLst>
        </pc:picChg>
        <pc:picChg chg="mod">
          <ac:chgData name="Soria, Holly K." userId="a328c6db-1469-4229-af6f-0b4c65ffb360" providerId="ADAL" clId="{8A0641A0-3382-C04E-9CA8-1BA86FC053B5}" dt="2021-07-25T17:13:30.227" v="88" actId="1076"/>
          <ac:picMkLst>
            <pc:docMk/>
            <pc:sldMk cId="2293827319" sldId="362"/>
            <ac:picMk id="8196" creationId="{AAC32B76-1612-44DF-B614-AA785E4BD4FA}"/>
          </ac:picMkLst>
        </pc:picChg>
      </pc:sldChg>
      <pc:sldChg chg="modSp mod">
        <pc:chgData name="Soria, Holly K." userId="a328c6db-1469-4229-af6f-0b4c65ffb360" providerId="ADAL" clId="{8A0641A0-3382-C04E-9CA8-1BA86FC053B5}" dt="2021-07-25T17:16:21.196" v="112" actId="1076"/>
        <pc:sldMkLst>
          <pc:docMk/>
          <pc:sldMk cId="2580350377" sldId="366"/>
        </pc:sldMkLst>
        <pc:spChg chg="mod">
          <ac:chgData name="Soria, Holly K." userId="a328c6db-1469-4229-af6f-0b4c65ffb360" providerId="ADAL" clId="{8A0641A0-3382-C04E-9CA8-1BA86FC053B5}" dt="2021-07-25T17:16:21.196" v="112" actId="1076"/>
          <ac:spMkLst>
            <pc:docMk/>
            <pc:sldMk cId="2580350377" sldId="366"/>
            <ac:spMk id="10" creationId="{9B5A7166-3516-4C79-AD0D-6F0AA1B20CDB}"/>
          </ac:spMkLst>
        </pc:spChg>
        <pc:picChg chg="mod">
          <ac:chgData name="Soria, Holly K." userId="a328c6db-1469-4229-af6f-0b4c65ffb360" providerId="ADAL" clId="{8A0641A0-3382-C04E-9CA8-1BA86FC053B5}" dt="2021-07-25T17:15:51.330" v="105" actId="14100"/>
          <ac:picMkLst>
            <pc:docMk/>
            <pc:sldMk cId="2580350377" sldId="366"/>
            <ac:picMk id="8" creationId="{CB32504D-CEBD-4998-A3FC-E3A65E7593F4}"/>
          </ac:picMkLst>
        </pc:picChg>
        <pc:picChg chg="mod">
          <ac:chgData name="Soria, Holly K." userId="a328c6db-1469-4229-af6f-0b4c65ffb360" providerId="ADAL" clId="{8A0641A0-3382-C04E-9CA8-1BA86FC053B5}" dt="2021-07-25T17:15:46.112" v="104" actId="14100"/>
          <ac:picMkLst>
            <pc:docMk/>
            <pc:sldMk cId="2580350377" sldId="366"/>
            <ac:picMk id="3074" creationId="{7A9C75BA-6EBC-4AE9-8784-B479F82D5CD0}"/>
          </ac:picMkLst>
        </pc:picChg>
      </pc:sldChg>
      <pc:sldChg chg="modSp mod">
        <pc:chgData name="Soria, Holly K." userId="a328c6db-1469-4229-af6f-0b4c65ffb360" providerId="ADAL" clId="{8A0641A0-3382-C04E-9CA8-1BA86FC053B5}" dt="2021-07-25T16:55:52.706" v="24" actId="20577"/>
        <pc:sldMkLst>
          <pc:docMk/>
          <pc:sldMk cId="3200057072" sldId="367"/>
        </pc:sldMkLst>
        <pc:spChg chg="mod">
          <ac:chgData name="Soria, Holly K." userId="a328c6db-1469-4229-af6f-0b4c65ffb360" providerId="ADAL" clId="{8A0641A0-3382-C04E-9CA8-1BA86FC053B5}" dt="2021-07-25T16:55:52.706" v="24" actId="20577"/>
          <ac:spMkLst>
            <pc:docMk/>
            <pc:sldMk cId="3200057072" sldId="367"/>
            <ac:spMk id="6" creationId="{CE2A49E0-12FC-4D5D-A363-7C94AEC35382}"/>
          </ac:spMkLst>
        </pc:spChg>
        <pc:picChg chg="mod">
          <ac:chgData name="Soria, Holly K." userId="a328c6db-1469-4229-af6f-0b4c65ffb360" providerId="ADAL" clId="{8A0641A0-3382-C04E-9CA8-1BA86FC053B5}" dt="2021-07-25T16:55:28.359" v="15" actId="1076"/>
          <ac:picMkLst>
            <pc:docMk/>
            <pc:sldMk cId="3200057072" sldId="367"/>
            <ac:picMk id="7" creationId="{E9C842C1-3F0F-4A9A-AE0E-E60ACE789171}"/>
          </ac:picMkLst>
        </pc:picChg>
      </pc:sldChg>
      <pc:sldChg chg="modSp mod">
        <pc:chgData name="Soria, Holly K." userId="a328c6db-1469-4229-af6f-0b4c65ffb360" providerId="ADAL" clId="{8A0641A0-3382-C04E-9CA8-1BA86FC053B5}" dt="2021-07-25T17:15:03.905" v="102" actId="20577"/>
        <pc:sldMkLst>
          <pc:docMk/>
          <pc:sldMk cId="3030688495" sldId="368"/>
        </pc:sldMkLst>
        <pc:spChg chg="mod">
          <ac:chgData name="Soria, Holly K." userId="a328c6db-1469-4229-af6f-0b4c65ffb360" providerId="ADAL" clId="{8A0641A0-3382-C04E-9CA8-1BA86FC053B5}" dt="2021-07-25T17:15:03.905" v="102" actId="20577"/>
          <ac:spMkLst>
            <pc:docMk/>
            <pc:sldMk cId="3030688495" sldId="368"/>
            <ac:spMk id="5" creationId="{0C6BD9E2-B636-41FE-88F1-84F61C416DFE}"/>
          </ac:spMkLst>
        </pc:spChg>
      </pc:sldChg>
      <pc:sldChg chg="modSp mod">
        <pc:chgData name="Soria, Holly K." userId="a328c6db-1469-4229-af6f-0b4c65ffb360" providerId="ADAL" clId="{8A0641A0-3382-C04E-9CA8-1BA86FC053B5}" dt="2021-07-25T17:03:06.408" v="49" actId="20577"/>
        <pc:sldMkLst>
          <pc:docMk/>
          <pc:sldMk cId="1248408029" sldId="374"/>
        </pc:sldMkLst>
        <pc:spChg chg="mod">
          <ac:chgData name="Soria, Holly K." userId="a328c6db-1469-4229-af6f-0b4c65ffb360" providerId="ADAL" clId="{8A0641A0-3382-C04E-9CA8-1BA86FC053B5}" dt="2021-07-25T17:03:06.408" v="49" actId="20577"/>
          <ac:spMkLst>
            <pc:docMk/>
            <pc:sldMk cId="1248408029" sldId="374"/>
            <ac:spMk id="6" creationId="{CE2A49E0-12FC-4D5D-A363-7C94AEC35382}"/>
          </ac:spMkLst>
        </pc:spChg>
        <pc:picChg chg="mod">
          <ac:chgData name="Soria, Holly K." userId="a328c6db-1469-4229-af6f-0b4c65ffb360" providerId="ADAL" clId="{8A0641A0-3382-C04E-9CA8-1BA86FC053B5}" dt="2021-07-25T17:01:13.026" v="39" actId="1076"/>
          <ac:picMkLst>
            <pc:docMk/>
            <pc:sldMk cId="1248408029" sldId="374"/>
            <ac:picMk id="5" creationId="{384B5BCC-F0EC-469C-9C88-9BAA7DDE1103}"/>
          </ac:picMkLst>
        </pc:picChg>
      </pc:sldChg>
    </pc:docChg>
  </pc:docChgLst>
  <pc:docChgLst>
    <pc:chgData name="Stoffer, R. Jeffrey" userId="S::jstoffer@legion.org::19756dc9-2c08-4948-adc3-971804ec97e9" providerId="AD" clId="Web-{24B00383-D045-486F-986F-BDA66176597D}"/>
    <pc:docChg chg="modSld">
      <pc:chgData name="Stoffer, R. Jeffrey" userId="S::jstoffer@legion.org::19756dc9-2c08-4948-adc3-971804ec97e9" providerId="AD" clId="Web-{24B00383-D045-486F-986F-BDA66176597D}" dt="2021-07-25T17:53:10.294" v="8" actId="20577"/>
      <pc:docMkLst>
        <pc:docMk/>
      </pc:docMkLst>
      <pc:sldChg chg="modSp">
        <pc:chgData name="Stoffer, R. Jeffrey" userId="S::jstoffer@legion.org::19756dc9-2c08-4948-adc3-971804ec97e9" providerId="AD" clId="Web-{24B00383-D045-486F-986F-BDA66176597D}" dt="2021-07-25T17:53:10.294" v="8" actId="20577"/>
        <pc:sldMkLst>
          <pc:docMk/>
          <pc:sldMk cId="201133576" sldId="358"/>
        </pc:sldMkLst>
        <pc:spChg chg="mod">
          <ac:chgData name="Stoffer, R. Jeffrey" userId="S::jstoffer@legion.org::19756dc9-2c08-4948-adc3-971804ec97e9" providerId="AD" clId="Web-{24B00383-D045-486F-986F-BDA66176597D}" dt="2021-07-25T17:53:10.294" v="8" actId="20577"/>
          <ac:spMkLst>
            <pc:docMk/>
            <pc:sldMk cId="201133576" sldId="358"/>
            <ac:spMk id="7" creationId="{9F5612ED-8D8C-49B2-8172-66C08C87B760}"/>
          </ac:spMkLst>
        </pc:spChg>
      </pc:sldChg>
      <pc:sldChg chg="modSp">
        <pc:chgData name="Stoffer, R. Jeffrey" userId="S::jstoffer@legion.org::19756dc9-2c08-4948-adc3-971804ec97e9" providerId="AD" clId="Web-{24B00383-D045-486F-986F-BDA66176597D}" dt="2021-07-25T17:52:26.388" v="1" actId="20577"/>
        <pc:sldMkLst>
          <pc:docMk/>
          <pc:sldMk cId="3957060526" sldId="361"/>
        </pc:sldMkLst>
        <pc:spChg chg="mod">
          <ac:chgData name="Stoffer, R. Jeffrey" userId="S::jstoffer@legion.org::19756dc9-2c08-4948-adc3-971804ec97e9" providerId="AD" clId="Web-{24B00383-D045-486F-986F-BDA66176597D}" dt="2021-07-25T17:52:26.388" v="1" actId="20577"/>
          <ac:spMkLst>
            <pc:docMk/>
            <pc:sldMk cId="3957060526" sldId="361"/>
            <ac:spMk id="8" creationId="{9F7704F8-6C81-4EF1-9651-EE23A8747A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9455E-615B-5344-A4F7-C4D95A45ACAE}" type="datetimeFigureOut">
              <a:rPr lang="en-US" smtClean="0"/>
              <a:t>7/25/2021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A413-938C-544F-8A29-8074E2BC8166}" type="slidenum">
              <a:rPr lang="en-US" smtClean="0"/>
              <a:t>‹#›</a:t>
            </a:fld>
            <a:endParaRPr lang="en-US"/>
          </a:p>
        </p:txBody>
      </p:sp>
    </p:spTree>
    <p:extLst>
      <p:ext uri="{BB962C8B-B14F-4D97-AF65-F5344CB8AC3E}">
        <p14:creationId xmlns:p14="http://schemas.microsoft.com/office/powerpoint/2010/main" val="89455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everyone.  This presentation will serve as a walkthrough of the awards that fall within the scope of the National Membership Awards Program.</a:t>
            </a:r>
          </a:p>
          <a:p>
            <a:r>
              <a:rPr lang="en-US" dirty="0"/>
              <a:t>I am Nick Arnett, Member Engagement Coordinator and Membership Awards Program Manager of the Internal Affairs &amp; Membership Division of The American Legion National Headquarters.  And I will serve as your presenter today.</a:t>
            </a:r>
          </a:p>
        </p:txBody>
      </p:sp>
      <p:sp>
        <p:nvSpPr>
          <p:cNvPr id="4" name="Slide Number Placeholder 3"/>
          <p:cNvSpPr>
            <a:spLocks noGrp="1"/>
          </p:cNvSpPr>
          <p:nvPr>
            <p:ph type="sldNum" sz="quarter" idx="5"/>
          </p:nvPr>
        </p:nvSpPr>
        <p:spPr/>
        <p:txBody>
          <a:bodyPr/>
          <a:lstStyle/>
          <a:p>
            <a:fld id="{DED9A413-938C-544F-8A29-8074E2BC8166}" type="slidenum">
              <a:rPr lang="en-US" smtClean="0"/>
              <a:t>1</a:t>
            </a:fld>
            <a:endParaRPr lang="en-US"/>
          </a:p>
        </p:txBody>
      </p:sp>
    </p:spTree>
    <p:extLst>
      <p:ext uri="{BB962C8B-B14F-4D97-AF65-F5344CB8AC3E}">
        <p14:creationId xmlns:p14="http://schemas.microsoft.com/office/powerpoint/2010/main" val="178817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ITC Slimbach Std"/>
              </a:rPr>
              <a:t>The next group of awards to cover today are designed to reward members for being top recruiters within the organization.</a:t>
            </a:r>
          </a:p>
          <a:p>
            <a:pPr algn="l"/>
            <a:endParaRPr lang="en-US" sz="1800" b="0" i="0" u="none" strike="noStrike" baseline="0" dirty="0">
              <a:solidFill>
                <a:srgbClr val="000000"/>
              </a:solidFill>
              <a:latin typeface="ITC Slimbach Std"/>
            </a:endParaRPr>
          </a:p>
          <a:p>
            <a:pPr algn="l"/>
            <a:r>
              <a:rPr lang="en-US" sz="1800" b="0" i="0" u="none" strike="noStrike" baseline="0" dirty="0">
                <a:solidFill>
                  <a:srgbClr val="000000"/>
                </a:solidFill>
                <a:latin typeface="ITC Slimbach Std"/>
              </a:rPr>
              <a:t>A Legionnaire who recruits 50 or more new members (excluding any transfers) into The American Legion </a:t>
            </a:r>
            <a:r>
              <a:rPr lang="en-US" sz="1800" b="0" i="0" u="sng" strike="noStrike" baseline="0" dirty="0">
                <a:solidFill>
                  <a:srgbClr val="000000"/>
                </a:solidFill>
                <a:latin typeface="ITC Slimbach Std"/>
              </a:rPr>
              <a:t>by the May target date </a:t>
            </a:r>
            <a:r>
              <a:rPr lang="en-US" sz="1800" b="0" i="0" u="none" strike="noStrike" baseline="0" dirty="0">
                <a:solidFill>
                  <a:srgbClr val="000000"/>
                </a:solidFill>
                <a:latin typeface="ITC Slimbach Std"/>
              </a:rPr>
              <a:t>will qualify for enrollment in the elite </a:t>
            </a:r>
            <a:r>
              <a:rPr lang="en-US" sz="1800" b="1" i="0" u="none" strike="noStrike" cap="all" baseline="0" dirty="0">
                <a:solidFill>
                  <a:srgbClr val="000000"/>
                </a:solidFill>
                <a:latin typeface="ITC Slimbach Std"/>
              </a:rPr>
              <a:t>Gold Brigade </a:t>
            </a:r>
            <a:r>
              <a:rPr lang="en-US" sz="1800" b="0" i="0" u="none" strike="noStrike" baseline="0" dirty="0">
                <a:solidFill>
                  <a:srgbClr val="000000"/>
                </a:solidFill>
                <a:latin typeface="ITC Slimbach Std"/>
              </a:rPr>
              <a:t>of The American Legion. These very special Legionnaires will be awarded unique gifts designating affiliation with the Gold Brigade. Also, special recognition will be given to those Legionnaires through special announcements at the national convention, in the </a:t>
            </a:r>
            <a:r>
              <a:rPr lang="en-US" sz="1800" b="0" i="1" u="none" strike="noStrike" baseline="0" dirty="0">
                <a:solidFill>
                  <a:srgbClr val="000000"/>
                </a:solidFill>
                <a:latin typeface="ITC Slimbach Std"/>
              </a:rPr>
              <a:t>Dispatch</a:t>
            </a:r>
            <a:r>
              <a:rPr lang="en-US" sz="1800" b="0" i="0" u="none" strike="noStrike" baseline="0" dirty="0">
                <a:solidFill>
                  <a:srgbClr val="000000"/>
                </a:solidFill>
                <a:latin typeface="ITC Slimbach Std"/>
              </a:rPr>
              <a:t>, online and other media. </a:t>
            </a:r>
          </a:p>
          <a:p>
            <a:r>
              <a:rPr lang="en-US" sz="1800" b="0" i="0" u="none" strike="noStrike" baseline="0" dirty="0">
                <a:solidFill>
                  <a:srgbClr val="000000"/>
                </a:solidFill>
                <a:latin typeface="ITC Slimbach Std"/>
              </a:rPr>
              <a:t>The gifts awarded to a Gold Brigade recipient will depend on the number of times he or she has qualified for this award.  Fifth, Sixth and Tenth consecutive years qualify only for their separate respective awards and require their own respective forms found in the Awards Points Program Manual.</a:t>
            </a:r>
          </a:p>
          <a:p>
            <a:pPr marL="0" indent="0">
              <a:buNone/>
            </a:pPr>
            <a:r>
              <a:rPr lang="en-US" sz="1800" b="1" i="0" u="none" strike="noStrike" baseline="0" dirty="0">
                <a:solidFill>
                  <a:srgbClr val="000000"/>
                </a:solidFill>
                <a:latin typeface="Helvetica" panose="020B0604020202020204" pitchFamily="34" charset="0"/>
                <a:cs typeface="Helvetica" panose="020B0604020202020204" pitchFamily="34" charset="0"/>
              </a:rPr>
              <a:t>First-time awardees </a:t>
            </a:r>
            <a:r>
              <a:rPr lang="en-US" sz="1800" b="0" i="0" u="none" strike="noStrike" baseline="0" dirty="0">
                <a:solidFill>
                  <a:srgbClr val="000000"/>
                </a:solidFill>
                <a:latin typeface="Helvetica" panose="020B0604020202020204" pitchFamily="34" charset="0"/>
                <a:cs typeface="Helvetica" panose="020B0604020202020204" pitchFamily="34" charset="0"/>
              </a:rPr>
              <a:t>receive a Gold Brigade patch, a Special Gold Brigade cap pin, a Gold Brigade certificate, and their choice of a Designer jacket, Polo shirt</a:t>
            </a:r>
            <a:r>
              <a:rPr lang="en-US" sz="1800" b="1" i="0" u="none" strike="noStrike" baseline="0" dirty="0">
                <a:solidFill>
                  <a:srgbClr val="000000"/>
                </a:solidFill>
                <a:latin typeface="Helvetica" panose="020B0604020202020204" pitchFamily="34" charset="0"/>
                <a:cs typeface="Helvetica" panose="020B0604020202020204" pitchFamily="34" charset="0"/>
              </a:rPr>
              <a:t> </a:t>
            </a:r>
            <a:r>
              <a:rPr lang="en-US" sz="1800" b="0" i="0" u="none" strike="noStrike" baseline="0" dirty="0">
                <a:solidFill>
                  <a:srgbClr val="000000"/>
                </a:solidFill>
                <a:latin typeface="Helvetica" panose="020B0604020202020204" pitchFamily="34" charset="0"/>
                <a:cs typeface="Helvetica" panose="020B0604020202020204" pitchFamily="34" charset="0"/>
              </a:rPr>
              <a:t>or</a:t>
            </a:r>
            <a:r>
              <a:rPr lang="en-US" sz="1800" b="1" i="0" u="none" strike="noStrike" baseline="0" dirty="0">
                <a:solidFill>
                  <a:srgbClr val="000000"/>
                </a:solidFill>
                <a:latin typeface="Helvetica" panose="020B0604020202020204" pitchFamily="34" charset="0"/>
                <a:cs typeface="Helvetica" panose="020B0604020202020204" pitchFamily="34" charset="0"/>
              </a:rPr>
              <a:t> </a:t>
            </a:r>
            <a:r>
              <a:rPr lang="en-US" sz="1800" b="0" i="0" u="none" strike="noStrike" baseline="0" dirty="0">
                <a:solidFill>
                  <a:srgbClr val="000000"/>
                </a:solidFill>
                <a:latin typeface="Helvetica" panose="020B0604020202020204" pitchFamily="34" charset="0"/>
                <a:cs typeface="Helvetica" panose="020B0604020202020204" pitchFamily="34" charset="0"/>
              </a:rPr>
              <a:t>Sweater with the Gold Brigade logo.</a:t>
            </a:r>
            <a:endParaRPr lang="en-US" sz="2400"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Helvetica" panose="020B0604020202020204" pitchFamily="34" charset="0"/>
                <a:cs typeface="Helvetica" panose="020B0604020202020204" pitchFamily="34" charset="0"/>
              </a:rPr>
              <a:t>Second through fourth time awardees </a:t>
            </a:r>
            <a:r>
              <a:rPr lang="en-US" sz="1800" b="0" i="0" u="none" strike="noStrike" baseline="0" dirty="0">
                <a:solidFill>
                  <a:srgbClr val="000000"/>
                </a:solidFill>
                <a:latin typeface="Helvetica" panose="020B0604020202020204" pitchFamily="34" charset="0"/>
                <a:cs typeface="Helvetica" panose="020B0604020202020204" pitchFamily="34" charset="0"/>
              </a:rPr>
              <a:t>receive a Gold Brigade certificate, a “hash mark” for their Gold Brigade jacket sleeve, and their choice of a Designer jacket, Polo shirt</a:t>
            </a:r>
            <a:r>
              <a:rPr lang="en-US" sz="1800" b="1" i="0" u="none" strike="noStrike" baseline="0" dirty="0">
                <a:solidFill>
                  <a:srgbClr val="000000"/>
                </a:solidFill>
                <a:latin typeface="Helvetica" panose="020B0604020202020204" pitchFamily="34" charset="0"/>
                <a:cs typeface="Helvetica" panose="020B0604020202020204" pitchFamily="34" charset="0"/>
              </a:rPr>
              <a:t> </a:t>
            </a:r>
            <a:r>
              <a:rPr lang="en-US" sz="1800" b="0" i="0" u="none" strike="noStrike" baseline="0" dirty="0">
                <a:solidFill>
                  <a:srgbClr val="000000"/>
                </a:solidFill>
                <a:latin typeface="Helvetica" panose="020B0604020202020204" pitchFamily="34" charset="0"/>
                <a:cs typeface="Helvetica" panose="020B0604020202020204" pitchFamily="34" charset="0"/>
              </a:rPr>
              <a:t>or</a:t>
            </a:r>
            <a:r>
              <a:rPr lang="en-US" sz="1800" b="1" i="0" u="none" strike="noStrike" baseline="0" dirty="0">
                <a:solidFill>
                  <a:srgbClr val="000000"/>
                </a:solidFill>
                <a:latin typeface="Helvetica" panose="020B0604020202020204" pitchFamily="34" charset="0"/>
                <a:cs typeface="Helvetica" panose="020B0604020202020204" pitchFamily="34" charset="0"/>
              </a:rPr>
              <a:t> </a:t>
            </a:r>
            <a:r>
              <a:rPr lang="en-US" sz="1800" b="0" i="0" u="none" strike="noStrike" baseline="0" dirty="0">
                <a:solidFill>
                  <a:srgbClr val="000000"/>
                </a:solidFill>
                <a:latin typeface="Helvetica" panose="020B0604020202020204" pitchFamily="34" charset="0"/>
                <a:cs typeface="Helvetica" panose="020B0604020202020204" pitchFamily="34" charset="0"/>
              </a:rPr>
              <a:t>Sweater with the Gold Brigade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baseline="0" dirty="0">
                <a:solidFill>
                  <a:srgbClr val="000000"/>
                </a:solidFill>
                <a:latin typeface="Helvetica" panose="020B0604020202020204" pitchFamily="34" charset="0"/>
                <a:cs typeface="Helvetica" panose="020B0604020202020204" pitchFamily="34" charset="0"/>
              </a:rPr>
              <a:t>Seventh time and beyond recipients </a:t>
            </a:r>
            <a:r>
              <a:rPr lang="en-US" sz="2400" b="0" i="0" u="none" strike="noStrike" baseline="0" dirty="0">
                <a:solidFill>
                  <a:srgbClr val="000000"/>
                </a:solidFill>
                <a:latin typeface="Helvetica" panose="020B0604020202020204" pitchFamily="34" charset="0"/>
                <a:cs typeface="Helvetica" panose="020B0604020202020204" pitchFamily="34" charset="0"/>
              </a:rPr>
              <a:t>received the same as the second through fourth time awardees with the addition of a $150 check.</a:t>
            </a:r>
            <a:endParaRPr lang="en-US" sz="2400" b="1" i="0" u="none" strike="noStrike" baseline="0" dirty="0">
              <a:solidFill>
                <a:srgbClr val="000000"/>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baseline="0" dirty="0">
                <a:solidFill>
                  <a:srgbClr val="000000"/>
                </a:solidFill>
                <a:latin typeface="ITC Slimbach Std"/>
              </a:rPr>
              <a:t>Any recipient who has earned the Gold Brigade award for five consecutive years is eligible for the </a:t>
            </a:r>
            <a:r>
              <a:rPr lang="en-US" sz="2400" b="1" i="0" u="none" strike="noStrike" baseline="0" dirty="0">
                <a:solidFill>
                  <a:srgbClr val="000000"/>
                </a:solidFill>
                <a:latin typeface="Myriad Pro"/>
              </a:rPr>
              <a:t>FIFTH CONSECUTIVE YEAR AWARD</a:t>
            </a:r>
            <a:r>
              <a:rPr lang="en-US" sz="2400" b="0" i="0" u="none" strike="noStrike" baseline="0" dirty="0">
                <a:solidFill>
                  <a:srgbClr val="000000"/>
                </a:solidFill>
                <a:latin typeface="Myriad Pro"/>
              </a:rPr>
              <a:t>, which</a:t>
            </a:r>
            <a:r>
              <a:rPr lang="en-US" sz="2400" b="1" i="0" u="none" strike="noStrike" baseline="0" dirty="0">
                <a:solidFill>
                  <a:srgbClr val="000000"/>
                </a:solidFill>
                <a:latin typeface="Myriad Pro"/>
              </a:rPr>
              <a:t> </a:t>
            </a:r>
            <a:r>
              <a:rPr lang="en-US" sz="2400" b="0" i="0" u="none" strike="noStrike" baseline="0" dirty="0">
                <a:solidFill>
                  <a:srgbClr val="000000"/>
                </a:solidFill>
                <a:latin typeface="Myriad Pro"/>
              </a:rPr>
              <a:t>is signified by </a:t>
            </a:r>
            <a:r>
              <a:rPr lang="en-US" sz="2400" b="0" i="0" u="none" strike="noStrike" baseline="0" dirty="0">
                <a:solidFill>
                  <a:srgbClr val="000000"/>
                </a:solidFill>
                <a:latin typeface="ITC Slimbach Std"/>
              </a:rPr>
              <a:t>a distinctive blue Gold Brigade blazer. A Legionnaire may only qualify once every five years. </a:t>
            </a:r>
            <a:r>
              <a:rPr lang="en-US" sz="1800" b="1" i="0" u="none" strike="noStrike" baseline="0" dirty="0">
                <a:solidFill>
                  <a:srgbClr val="000000"/>
                </a:solidFill>
                <a:latin typeface="ITC Slimbach Std"/>
              </a:rPr>
              <a:t>NOTE: </a:t>
            </a:r>
            <a:r>
              <a:rPr lang="en-US" sz="1800" b="0" i="0" u="none" strike="noStrike" baseline="0" dirty="0">
                <a:solidFill>
                  <a:srgbClr val="000000"/>
                </a:solidFill>
                <a:latin typeface="ITC Slimbach Std"/>
              </a:rPr>
              <a:t>This Navy blue blazer replaces the gold blazer of previous years.</a:t>
            </a:r>
            <a:endParaRPr lang="en-US" sz="2400" b="0" i="0" u="none" strike="noStrike" baseline="0" dirty="0">
              <a:solidFill>
                <a:srgbClr val="000000"/>
              </a:solidFill>
              <a:latin typeface="ITC Slimbach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ITC Slimbach Std"/>
              </a:rPr>
              <a:t>Any recipient who has earned the Gold Brigade Award for six consecutive years is eligible for the </a:t>
            </a:r>
            <a:r>
              <a:rPr lang="en-US" sz="1800" b="1" i="0" u="none" strike="noStrike" baseline="0" dirty="0">
                <a:solidFill>
                  <a:srgbClr val="000000"/>
                </a:solidFill>
                <a:latin typeface="Myriad Pro"/>
              </a:rPr>
              <a:t>SIXTH CONSECUTIVE YEAR AWARD</a:t>
            </a:r>
            <a:r>
              <a:rPr lang="en-US" sz="1800" b="0" i="0" u="none" strike="noStrike" baseline="0" dirty="0">
                <a:solidFill>
                  <a:srgbClr val="000000"/>
                </a:solidFill>
                <a:latin typeface="Myriad Pro"/>
              </a:rPr>
              <a:t>, which includes </a:t>
            </a:r>
            <a:r>
              <a:rPr lang="en-US" sz="1800" b="0" i="0" u="none" strike="noStrike" baseline="0" dirty="0">
                <a:solidFill>
                  <a:srgbClr val="000000"/>
                </a:solidFill>
                <a:latin typeface="ITC Slimbach Std"/>
              </a:rPr>
              <a:t>a $150 check, an American Legion cap with the label “Master Recruiter,” a Gold Brigade plaque, a cap pin and a “hash mark” for their Gold Brigade jacket.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ITC Slimbach Std"/>
              </a:rPr>
              <a:t>Any recipient who has earned the Gold Brigade award for 10 consecutive years is eligible for the </a:t>
            </a:r>
            <a:r>
              <a:rPr lang="en-US" sz="1800" b="1" i="0" u="none" strike="noStrike" baseline="0" dirty="0">
                <a:solidFill>
                  <a:srgbClr val="000000"/>
                </a:solidFill>
                <a:latin typeface="Myriad Pro"/>
              </a:rPr>
              <a:t>TENTH CONSECUTIVE YEAR AWARD</a:t>
            </a:r>
            <a:r>
              <a:rPr lang="en-US" sz="1800" b="0" i="0" u="none" strike="noStrike" baseline="0" dirty="0">
                <a:solidFill>
                  <a:srgbClr val="000000"/>
                </a:solidFill>
                <a:latin typeface="Myriad Pro"/>
              </a:rPr>
              <a:t>, which includes the</a:t>
            </a:r>
            <a:r>
              <a:rPr lang="en-US" sz="1800" b="0" i="0" u="none" strike="noStrike" baseline="0" dirty="0">
                <a:solidFill>
                  <a:srgbClr val="000000"/>
                </a:solidFill>
                <a:latin typeface="ITC Slimbach Std"/>
              </a:rPr>
              <a:t> distinctive blue Gold Brigade blazer with the tenth-year Gold Brigade logo, a tenth-year cap pin, a “hash mark”, and Gold Brigade plaque. (This is a one-time award.)</a:t>
            </a:r>
          </a:p>
          <a:p>
            <a:r>
              <a:rPr lang="en-US" sz="1800" b="1" i="0" u="none" strike="noStrike" baseline="0" dirty="0">
                <a:solidFill>
                  <a:srgbClr val="000000"/>
                </a:solidFill>
                <a:latin typeface="Myriad Pro"/>
              </a:rPr>
              <a:t>THE SILVER BRIGADE AWARD: </a:t>
            </a:r>
            <a:r>
              <a:rPr lang="en-US" sz="1800" b="0" i="0" u="none" strike="noStrike" baseline="0" dirty="0">
                <a:solidFill>
                  <a:srgbClr val="000000"/>
                </a:solidFill>
                <a:latin typeface="ITC Slimbach Std"/>
              </a:rPr>
              <a:t>A Legionnaire who recruits 25 to 49 new members (excluding any transfers) into The American Legion by the May target date will qualify for this award. A silver pin and certificate will be awarded (page 24). </a:t>
            </a:r>
            <a:r>
              <a:rPr lang="en-US" sz="1800" b="1" i="0" u="none" strike="noStrike" baseline="0" dirty="0">
                <a:solidFill>
                  <a:srgbClr val="000000"/>
                </a:solidFill>
                <a:latin typeface="ITC Slimbach Std"/>
              </a:rPr>
              <a:t>NOTE: </a:t>
            </a:r>
            <a:r>
              <a:rPr lang="en-US" sz="1800" b="0" i="0" u="none" strike="noStrike" baseline="0" dirty="0">
                <a:solidFill>
                  <a:srgbClr val="000000"/>
                </a:solidFill>
                <a:latin typeface="ITC Slimbach Std"/>
              </a:rPr>
              <a:t>Silver Brigade and Gold Brigade awards cannot both be awarded to a recruiter during the same membership year.</a:t>
            </a:r>
          </a:p>
          <a:p>
            <a:r>
              <a:rPr lang="en-US" sz="1200" b="0" i="0" u="none" strike="noStrike" baseline="0" dirty="0">
                <a:solidFill>
                  <a:srgbClr val="000000"/>
                </a:solidFill>
                <a:latin typeface="ITC Slimbach Std"/>
              </a:rPr>
              <a:t>Department adjutants must submit the appropriate certification forms for each gold/silver brigade nomination (found on pages 20-24 if the manual) to national headquarters </a:t>
            </a:r>
            <a:r>
              <a:rPr lang="en-US" sz="1200" b="0" i="0" u="sng" strike="noStrike" baseline="0" dirty="0">
                <a:solidFill>
                  <a:srgbClr val="000000"/>
                </a:solidFill>
                <a:latin typeface="ITC Slimbach Std"/>
              </a:rPr>
              <a:t>by the last day of May </a:t>
            </a:r>
            <a:r>
              <a:rPr lang="en-US" sz="1200" b="0" i="0" u="none" strike="noStrike" baseline="0" dirty="0">
                <a:solidFill>
                  <a:srgbClr val="000000"/>
                </a:solidFill>
                <a:latin typeface="ITC Slimbach Std"/>
              </a:rPr>
              <a:t>(page 22).</a:t>
            </a:r>
            <a:r>
              <a:rPr lang="en-US" sz="1200" b="0" i="0" u="none" strike="noStrike" baseline="0" dirty="0">
                <a:solidFill>
                  <a:srgbClr val="000000"/>
                </a:solidFill>
                <a:latin typeface="Trajan Pro"/>
              </a:rPr>
              <a:t> </a:t>
            </a:r>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10</a:t>
            </a:fld>
            <a:endParaRPr lang="en-US"/>
          </a:p>
        </p:txBody>
      </p:sp>
    </p:spTree>
    <p:extLst>
      <p:ext uri="{BB962C8B-B14F-4D97-AF65-F5344CB8AC3E}">
        <p14:creationId xmlns:p14="http://schemas.microsoft.com/office/powerpoint/2010/main" val="395091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ITC Slimbach Std"/>
              </a:rPr>
              <a:t>Each American Legion post will have the opportunity to submit the name of the recruiter from that post who has signed up the highest number of new members for the membership year </a:t>
            </a:r>
            <a:r>
              <a:rPr lang="en-US" sz="1800" b="0" i="0" u="sng" strike="noStrike" baseline="0" dirty="0">
                <a:solidFill>
                  <a:srgbClr val="000000"/>
                </a:solidFill>
                <a:latin typeface="ITC Slimbach Std"/>
              </a:rPr>
              <a:t>by the May target date </a:t>
            </a:r>
            <a:r>
              <a:rPr lang="en-US" sz="1800" b="0" i="0" u="none" strike="noStrike" baseline="0" dirty="0">
                <a:solidFill>
                  <a:srgbClr val="000000"/>
                </a:solidFill>
                <a:latin typeface="ITC Slimbach Std"/>
              </a:rPr>
              <a:t>for </a:t>
            </a:r>
            <a:r>
              <a:rPr lang="en-US" sz="1800" b="1" i="0" u="none" strike="noStrike" baseline="0" dirty="0">
                <a:solidFill>
                  <a:srgbClr val="000000"/>
                </a:solidFill>
                <a:latin typeface="Myriad Pro"/>
              </a:rPr>
              <a:t>DEPARTMENT RECRUITER OF THE YEAR</a:t>
            </a:r>
            <a:r>
              <a:rPr lang="en-US" sz="1800" b="0" i="0" u="none" strike="noStrike" baseline="0" dirty="0">
                <a:solidFill>
                  <a:srgbClr val="000000"/>
                </a:solidFill>
                <a:latin typeface="Myriad Pro"/>
              </a:rPr>
              <a:t>: </a:t>
            </a:r>
            <a:r>
              <a:rPr lang="en-US" sz="1800" b="0" i="0" u="none" strike="noStrike" baseline="0" dirty="0">
                <a:solidFill>
                  <a:srgbClr val="000000"/>
                </a:solidFill>
                <a:latin typeface="ITC Slimbach Std"/>
              </a:rPr>
              <a:t>. Department headquarters will supply certification forms to be completed by the post commander or adjutant and submitted to department headquarters </a:t>
            </a:r>
            <a:r>
              <a:rPr lang="en-US" sz="1800" b="0" i="0" u="sng" strike="noStrike" baseline="0" dirty="0">
                <a:solidFill>
                  <a:srgbClr val="000000"/>
                </a:solidFill>
                <a:latin typeface="ITC Slimbach Std"/>
              </a:rPr>
              <a:t>by the May target date </a:t>
            </a:r>
            <a:r>
              <a:rPr lang="en-US" sz="1800" b="0" i="0" u="none" strike="noStrike" baseline="0" dirty="0">
                <a:solidFill>
                  <a:srgbClr val="000000"/>
                </a:solidFill>
                <a:latin typeface="ITC Slimbach Std"/>
              </a:rPr>
              <a:t>plus one week. Department adjutants will determine the top new member recruiter for their respective department and certify the winner to National Headquarters, on or before the </a:t>
            </a:r>
            <a:r>
              <a:rPr lang="en-US" sz="1800" b="0" i="0" u="sng" strike="noStrike" baseline="0" dirty="0">
                <a:solidFill>
                  <a:srgbClr val="000000"/>
                </a:solidFill>
                <a:latin typeface="ITC Slimbach Std"/>
              </a:rPr>
              <a:t>last day of May</a:t>
            </a:r>
            <a:r>
              <a:rPr lang="en-US" sz="1800" b="0" i="0" u="none" strike="noStrike" baseline="0" dirty="0">
                <a:solidFill>
                  <a:srgbClr val="000000"/>
                </a:solidFill>
                <a:latin typeface="ITC Slimbach Std"/>
              </a:rPr>
              <a:t>.  The top new member recruiter, properly nominated and certified from each department, will be awarded a framed certificate noting his or her accomplishment. </a:t>
            </a:r>
          </a:p>
          <a:p>
            <a:pPr algn="l"/>
            <a:r>
              <a:rPr lang="en-US" sz="1800" b="1" i="0" u="none" strike="noStrike" baseline="0" dirty="0">
                <a:solidFill>
                  <a:srgbClr val="000000"/>
                </a:solidFill>
                <a:latin typeface="Myriad Pro"/>
              </a:rPr>
              <a:t>NATIONAL RECRUITER OF THE YEAR</a:t>
            </a:r>
            <a:r>
              <a:rPr lang="en-US" sz="1800" b="0" i="0" u="none" strike="noStrike" baseline="0" dirty="0">
                <a:solidFill>
                  <a:srgbClr val="000000"/>
                </a:solidFill>
                <a:latin typeface="Myriad Pro"/>
              </a:rPr>
              <a:t>: </a:t>
            </a:r>
            <a:r>
              <a:rPr lang="en-US" sz="1800" b="0" i="0" u="none" strike="noStrike" baseline="0" dirty="0">
                <a:solidFill>
                  <a:srgbClr val="000000"/>
                </a:solidFill>
                <a:latin typeface="ITC Slimbach Std"/>
              </a:rPr>
              <a:t>The individual certified with the highest number of new members recruited from among all the departments will be declared National Membership Recruiter of the Year. The award includes a trip to the national convention: six days and five nights for the Legionnaire and guest, round-trip air transportation, hotel accommodations and reserved seating tickets to the National Commander’s Banquet for Distinguished Guests.  (NROY also receives same additional prizes as RTTT winners, plus a personalized ROY ring.)</a:t>
            </a:r>
          </a:p>
          <a:p>
            <a:r>
              <a:rPr lang="en-US" sz="1800" b="0" i="0" u="none" strike="noStrike" baseline="0" dirty="0">
                <a:solidFill>
                  <a:srgbClr val="000000"/>
                </a:solidFill>
                <a:latin typeface="ITC Slimbach Std"/>
              </a:rPr>
              <a:t>Monetary awards will be presented to the next highest 26 individuals: One $1,000 check ; 10 $150 award checks (third place); 15 $100 award checks (fourth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000000"/>
                </a:solidFill>
                <a:latin typeface="ITC Slimbach Std"/>
              </a:rPr>
              <a:t>Note: </a:t>
            </a:r>
            <a:r>
              <a:rPr lang="en-US" sz="1800" b="0" i="0" u="none" strike="noStrike" baseline="0" dirty="0">
                <a:solidFill>
                  <a:srgbClr val="000000"/>
                </a:solidFill>
                <a:latin typeface="ITC Slimbach Std"/>
              </a:rPr>
              <a:t>Post adjutants must send this form Department adjutants must send this form to department headquarters.  Department adjutants must nominate top recruiters and submit their nomination form (along with a list of the names &amp; ID#s of the recruited) to national on or before the </a:t>
            </a:r>
            <a:r>
              <a:rPr lang="en-US" sz="1800" b="0" i="0" u="sng" strike="noStrike" baseline="0" dirty="0">
                <a:solidFill>
                  <a:srgbClr val="000000"/>
                </a:solidFill>
                <a:latin typeface="ITC Slimbach Std"/>
              </a:rPr>
              <a:t>last day of May</a:t>
            </a:r>
            <a:r>
              <a:rPr lang="en-US" sz="1800" b="0" i="0" u="none" strike="noStrike" baseline="0" dirty="0">
                <a:solidFill>
                  <a:srgbClr val="000000"/>
                </a:solidFill>
                <a:latin typeface="ITC Slimbach Std"/>
              </a:rPr>
              <a:t>. (Form found on page 17). </a:t>
            </a:r>
            <a:r>
              <a:rPr lang="en-US" sz="1800" b="0" i="0" u="none" strike="noStrike" baseline="0" dirty="0">
                <a:solidFill>
                  <a:srgbClr val="000000"/>
                </a:solidFill>
                <a:latin typeface="Helvetica" panose="020B0604020202020204" pitchFamily="34" charset="0"/>
                <a:cs typeface="Helvetica" panose="020B0604020202020204" pitchFamily="34" charset="0"/>
              </a:rPr>
              <a:t>A </a:t>
            </a:r>
            <a:r>
              <a:rPr lang="en-US" sz="1800" b="1" i="0" u="none" strike="noStrike" baseline="0" dirty="0">
                <a:solidFill>
                  <a:srgbClr val="000000"/>
                </a:solidFill>
                <a:latin typeface="Helvetica" panose="020B0604020202020204" pitchFamily="34" charset="0"/>
                <a:cs typeface="Helvetica" panose="020B0604020202020204" pitchFamily="34" charset="0"/>
              </a:rPr>
              <a:t>new member </a:t>
            </a:r>
            <a:r>
              <a:rPr lang="en-US" sz="1800" b="0" i="0" u="none" strike="noStrike" baseline="0" dirty="0">
                <a:solidFill>
                  <a:srgbClr val="000000"/>
                </a:solidFill>
                <a:latin typeface="Helvetica" panose="020B0604020202020204" pitchFamily="34" charset="0"/>
                <a:cs typeface="Helvetica" panose="020B0604020202020204" pitchFamily="34" charset="0"/>
              </a:rPr>
              <a:t>is defined as </a:t>
            </a:r>
            <a:r>
              <a:rPr lang="en-US" sz="1800" b="0" i="1" u="none" strike="noStrike" baseline="0" dirty="0">
                <a:solidFill>
                  <a:srgbClr val="000000"/>
                </a:solidFill>
                <a:latin typeface="Helvetica" panose="020B0604020202020204" pitchFamily="34" charset="0"/>
                <a:cs typeface="Helvetica" panose="020B0604020202020204" pitchFamily="34" charset="0"/>
              </a:rPr>
              <a:t>any eligible veteran who was not a paid member in good standing for the previous members.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11</a:t>
            </a:fld>
            <a:endParaRPr lang="en-US"/>
          </a:p>
        </p:txBody>
      </p:sp>
    </p:spTree>
    <p:extLst>
      <p:ext uri="{BB962C8B-B14F-4D97-AF65-F5344CB8AC3E}">
        <p14:creationId xmlns:p14="http://schemas.microsoft.com/office/powerpoint/2010/main" val="59122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ITC Slimbach Std"/>
              </a:rPr>
              <a:t>The </a:t>
            </a:r>
            <a:r>
              <a:rPr lang="en-US" sz="1200" b="1" i="0" u="none" strike="noStrike" cap="all" baseline="0" dirty="0">
                <a:solidFill>
                  <a:srgbClr val="000000"/>
                </a:solidFill>
                <a:latin typeface="ITC Slimbach Std"/>
              </a:rPr>
              <a:t>Target Date Points Program Award</a:t>
            </a:r>
            <a:r>
              <a:rPr lang="en-US" sz="1200" b="0" i="0" u="none" strike="noStrike" baseline="0" dirty="0">
                <a:solidFill>
                  <a:srgbClr val="000000"/>
                </a:solidFill>
                <a:latin typeface="ITC Slimbach Std"/>
              </a:rPr>
              <a:t> is based upon a point system awarded to departments for completing specific membership milestones and achievements.  D</a:t>
            </a:r>
            <a:r>
              <a:rPr lang="en-US" dirty="0"/>
              <a:t>epartments must qualify and accrue points for reaching membership target dates, chartering new posts, participating in the Reconnect Program, and for having winners &amp; nominations for other specific awards.  </a:t>
            </a:r>
            <a:r>
              <a:rPr lang="en-US" sz="1200" b="0" i="0" u="none" strike="noStrike" baseline="0" dirty="0">
                <a:solidFill>
                  <a:srgbClr val="000000"/>
                </a:solidFill>
                <a:latin typeface="ITC Slimbach Std"/>
              </a:rPr>
              <a:t>The department commander and department membership chairman may earn checks up to $1,000 based on this points system and an additional $1,000 is awarded if the department meets all target dates.  Each department must accomplish 98% of its annual membership goal by the May target date via traditional methods to be eligible for this award. The membership office will record traditional accomplishments on the transmittals received and processed at National Headquarters by the close of the target date business day.</a:t>
            </a:r>
            <a:endParaRPr lang="en-US" dirty="0"/>
          </a:p>
          <a:p>
            <a:endParaRPr lang="en-US" dirty="0"/>
          </a:p>
          <a:p>
            <a:r>
              <a:rPr lang="en-US" dirty="0"/>
              <a:t>You may reference page 2 of the Membership Awards Points Manual, but here are the highlights of the points system:</a:t>
            </a:r>
          </a:p>
          <a:p>
            <a:pPr marL="171450" indent="-171450">
              <a:buFont typeface="Arial" panose="020B0604020202020204" pitchFamily="34" charset="0"/>
              <a:buChar char="•"/>
            </a:pPr>
            <a:r>
              <a:rPr lang="en-US" dirty="0"/>
              <a:t>Departments receive 100 points per the target date percentage number.  For example: 5000 pts for 50% TD, 5500 pts for 55% TD, 6000 pts for 60% TD, etc.  </a:t>
            </a:r>
          </a:p>
          <a:p>
            <a:r>
              <a:rPr lang="en-US" dirty="0"/>
              <a:t>However, departments not only receive 8000 points for hitting the January target date but also get a bonus of 500 points.  This bonus increases to 1,000 pts if they hit 85% and 2,000 pts if they hit 90% by the January TD.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Departments received 100 points per newly chartered post but are no longer penalized -500 pts for charter cancelations.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more than 5,000 points total may be awarded for reconnects for the year (which we will examine on the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Departments can receive points for their Big 12 placements and Race-To-The-Top winners, as well as points for nominations for Race-To-The-Top and Gold Brigade.</a:t>
            </a:r>
          </a:p>
        </p:txBody>
      </p:sp>
      <p:sp>
        <p:nvSpPr>
          <p:cNvPr id="4" name="Slide Number Placeholder 3"/>
          <p:cNvSpPr>
            <a:spLocks noGrp="1"/>
          </p:cNvSpPr>
          <p:nvPr>
            <p:ph type="sldNum" sz="quarter" idx="5"/>
          </p:nvPr>
        </p:nvSpPr>
        <p:spPr/>
        <p:txBody>
          <a:bodyPr/>
          <a:lstStyle/>
          <a:p>
            <a:fld id="{DED9A413-938C-544F-8A29-8074E2BC8166}" type="slidenum">
              <a:rPr lang="en-US" smtClean="0"/>
              <a:t>12</a:t>
            </a:fld>
            <a:endParaRPr lang="en-US"/>
          </a:p>
        </p:txBody>
      </p:sp>
    </p:spTree>
    <p:extLst>
      <p:ext uri="{BB962C8B-B14F-4D97-AF65-F5344CB8AC3E}">
        <p14:creationId xmlns:p14="http://schemas.microsoft.com/office/powerpoint/2010/main" val="632124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most circumstances, an awards points update will be sent out to senior leadership the week following each target date.</a:t>
            </a:r>
          </a:p>
          <a:p>
            <a:r>
              <a:rPr lang="en-US" dirty="0"/>
              <a:t>For the sake of an example, here is the final awards points update for the 2020-2021 year.  Only Department of Mexico qualified by achieving 98% by the May Target Date, therefore the department commander and membership chairman were awarded according to their point totals, which in this case was $1,000.00.  That department also met all the target dates for the membership year, so those leaders received an additional $1,000.00.</a:t>
            </a:r>
          </a:p>
          <a:p>
            <a:endParaRPr lang="en-US" dirty="0"/>
          </a:p>
          <a:p>
            <a:r>
              <a:rPr lang="en-US" dirty="0"/>
              <a:t>And any department that met all of the year’s target dates will also be eligible for the </a:t>
            </a:r>
            <a:r>
              <a:rPr lang="en-US" b="1" dirty="0"/>
              <a:t>ALL TARGET DATES CERTIFICATE</a:t>
            </a:r>
            <a:r>
              <a:rPr lang="en-US" b="0" dirty="0"/>
              <a:t> and that form can be found on page 26.</a:t>
            </a:r>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13</a:t>
            </a:fld>
            <a:endParaRPr lang="en-US"/>
          </a:p>
        </p:txBody>
      </p:sp>
    </p:spTree>
    <p:extLst>
      <p:ext uri="{BB962C8B-B14F-4D97-AF65-F5344CB8AC3E}">
        <p14:creationId xmlns:p14="http://schemas.microsoft.com/office/powerpoint/2010/main" val="7570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ITC Slimbach Std"/>
              </a:rPr>
              <a:t>A </a:t>
            </a:r>
            <a:r>
              <a:rPr lang="en-US" sz="1800" b="1" i="0" u="none" strike="noStrike" baseline="0" dirty="0">
                <a:solidFill>
                  <a:srgbClr val="000000"/>
                </a:solidFill>
                <a:latin typeface="ITC Slimbach Std"/>
              </a:rPr>
              <a:t>RECONNECT</a:t>
            </a:r>
            <a:r>
              <a:rPr lang="en-US" sz="1800" b="0" i="0" u="none" strike="noStrike" baseline="0" dirty="0">
                <a:solidFill>
                  <a:srgbClr val="000000"/>
                </a:solidFill>
                <a:latin typeface="ITC Slimbach Std"/>
              </a:rPr>
              <a:t> is a DoD initiative meant to “reconnect” our country with its military. A </a:t>
            </a:r>
            <a:r>
              <a:rPr lang="en-US" sz="1800" b="1" i="0" u="none" strike="noStrike" baseline="0" dirty="0">
                <a:solidFill>
                  <a:srgbClr val="000000"/>
                </a:solidFill>
                <a:latin typeface="ITC Slimbach Std"/>
              </a:rPr>
              <a:t>RECONNECT</a:t>
            </a:r>
            <a:r>
              <a:rPr lang="en-US" sz="1800" b="0" i="0" u="none" strike="noStrike" baseline="0" dirty="0">
                <a:solidFill>
                  <a:srgbClr val="000000"/>
                </a:solidFill>
                <a:latin typeface="ITC Slimbach Std"/>
              </a:rPr>
              <a:t> effort is any face-to-face communication between military installations and American Legion posts, districts/counties or departments to showcase their many programs and services. Departments that do not currently report their reconnect efforts are strongly encouraged to do so. A minimum of 100 points will be awarded for each reconnect effort until </a:t>
            </a:r>
            <a:r>
              <a:rPr lang="en-US" sz="1800" b="0" i="0" u="sng" strike="noStrike" baseline="0" dirty="0">
                <a:solidFill>
                  <a:srgbClr val="000000"/>
                </a:solidFill>
                <a:latin typeface="ITC Slimbach Std"/>
              </a:rPr>
              <a:t>June 30</a:t>
            </a:r>
            <a:r>
              <a:rPr lang="en-US" sz="1800" b="0" i="0" u="none" strike="noStrike" baseline="0" dirty="0">
                <a:solidFill>
                  <a:srgbClr val="000000"/>
                </a:solidFill>
                <a:latin typeface="ITC Slimbach Std"/>
              </a:rPr>
              <a:t>. Additional points may be awarded for more complex efforts lasting multiple days, involving other entities and demonstrating additional programs or services. A maximum of 5,000 points may be awarded to each department in a single membership year. Reconnect points are the last points to be tabulated for the </a:t>
            </a:r>
            <a:r>
              <a:rPr lang="en-US" sz="1200" b="1" i="0" u="none" strike="noStrike" cap="all" baseline="0" dirty="0">
                <a:solidFill>
                  <a:srgbClr val="000000"/>
                </a:solidFill>
                <a:latin typeface="ITC Slimbach Std"/>
              </a:rPr>
              <a:t>Target Date Points Program Award</a:t>
            </a:r>
            <a:r>
              <a:rPr lang="en-US" sz="1200" b="0" i="0" u="none" strike="noStrike" cap="all" baseline="0" dirty="0">
                <a:solidFill>
                  <a:srgbClr val="000000"/>
                </a:solidFill>
                <a:latin typeface="ITC Slimbach Std"/>
              </a:rPr>
              <a:t>. </a:t>
            </a:r>
            <a:r>
              <a:rPr lang="en-US" sz="1200" b="0" i="0" u="none" strike="noStrike" cap="none" baseline="0" dirty="0">
                <a:solidFill>
                  <a:srgbClr val="000000"/>
                </a:solidFill>
                <a:latin typeface="ITC Slimbach Std"/>
              </a:rPr>
              <a:t> Winners are announced and checks are mailed after </a:t>
            </a:r>
            <a:r>
              <a:rPr lang="en-US" sz="1200" b="0" i="0" u="sng" strike="noStrike" cap="none" baseline="0" dirty="0">
                <a:solidFill>
                  <a:srgbClr val="000000"/>
                </a:solidFill>
                <a:latin typeface="ITC Slimbach Std"/>
              </a:rPr>
              <a:t>July 1</a:t>
            </a:r>
            <a:r>
              <a:rPr lang="en-US" sz="1200" b="0" i="0" u="none" strike="noStrike" cap="none" baseline="0" dirty="0">
                <a:solidFill>
                  <a:srgbClr val="000000"/>
                </a:solidFill>
                <a:latin typeface="ITC Slimbach Std"/>
              </a:rPr>
              <a:t>.  Any r</a:t>
            </a:r>
            <a:r>
              <a:rPr lang="en-US" sz="1800" b="0" i="0" u="none" strike="noStrike" baseline="0" dirty="0">
                <a:solidFill>
                  <a:srgbClr val="000000"/>
                </a:solidFill>
                <a:latin typeface="ITC Slimbach Std"/>
              </a:rPr>
              <a:t>econnect efforts dated July 1 or later will have those points applied towards the next year’s awards points totals.</a:t>
            </a:r>
          </a:p>
          <a:p>
            <a:r>
              <a:rPr lang="en-US" sz="1800" b="0" i="0" u="none" strike="noStrike" baseline="0" dirty="0">
                <a:solidFill>
                  <a:srgbClr val="000000"/>
                </a:solidFill>
                <a:latin typeface="ITC Slimbach Std"/>
              </a:rPr>
              <a:t>In order to get credit for Reconnect, department adjutants must complete the form found on page 30, along with a description of the reconnect event which took place.  Departments may duplicate the form or provide attachments for multiple events, as necessary.</a:t>
            </a:r>
          </a:p>
        </p:txBody>
      </p:sp>
      <p:sp>
        <p:nvSpPr>
          <p:cNvPr id="4" name="Slide Number Placeholder 3"/>
          <p:cNvSpPr>
            <a:spLocks noGrp="1"/>
          </p:cNvSpPr>
          <p:nvPr>
            <p:ph type="sldNum" sz="quarter" idx="5"/>
          </p:nvPr>
        </p:nvSpPr>
        <p:spPr/>
        <p:txBody>
          <a:bodyPr/>
          <a:lstStyle/>
          <a:p>
            <a:fld id="{DED9A413-938C-544F-8A29-8074E2BC8166}" type="slidenum">
              <a:rPr lang="en-US" smtClean="0"/>
              <a:t>14</a:t>
            </a:fld>
            <a:endParaRPr lang="en-US"/>
          </a:p>
        </p:txBody>
      </p:sp>
    </p:spTree>
    <p:extLst>
      <p:ext uri="{BB962C8B-B14F-4D97-AF65-F5344CB8AC3E}">
        <p14:creationId xmlns:p14="http://schemas.microsoft.com/office/powerpoint/2010/main" val="72883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we have our awards pertaining to national convention &amp; associated activities.</a:t>
            </a:r>
          </a:p>
          <a:p>
            <a:endParaRPr lang="en-US" dirty="0"/>
          </a:p>
          <a:p>
            <a:r>
              <a:rPr lang="en-US" sz="1800" b="1" i="0" u="none" strike="noStrike" baseline="0" dirty="0">
                <a:solidFill>
                  <a:srgbClr val="000000"/>
                </a:solidFill>
                <a:latin typeface="ITC Slimbach Std"/>
              </a:rPr>
              <a:t>Department housing at the national convention </a:t>
            </a:r>
            <a:r>
              <a:rPr lang="en-US" sz="1800" b="0" i="0" u="none" strike="noStrike" baseline="0" dirty="0">
                <a:solidFill>
                  <a:srgbClr val="000000"/>
                </a:solidFill>
                <a:latin typeface="ITC Slimbach Std"/>
              </a:rPr>
              <a:t>will be determined according to membership standings from transmittals received at National Headquarters during normal business hours on or before the </a:t>
            </a:r>
            <a:r>
              <a:rPr lang="en-US" sz="1800" b="0" i="0" u="sng" strike="noStrike" baseline="0" dirty="0">
                <a:solidFill>
                  <a:srgbClr val="000000"/>
                </a:solidFill>
                <a:latin typeface="ITC Slimbach Std"/>
              </a:rPr>
              <a:t>May target date</a:t>
            </a:r>
            <a:r>
              <a:rPr lang="en-US" sz="1800" b="0" i="0" u="none" strike="noStrike" baseline="0" dirty="0">
                <a:solidFill>
                  <a:srgbClr val="000000"/>
                </a:solidFill>
                <a:latin typeface="ITC Slimbach Std"/>
              </a:rPr>
              <a:t>.</a:t>
            </a:r>
          </a:p>
          <a:p>
            <a:r>
              <a:rPr lang="en-US" sz="1800" b="1" i="0" u="none" strike="noStrike" baseline="0" dirty="0">
                <a:solidFill>
                  <a:srgbClr val="000000"/>
                </a:solidFill>
                <a:latin typeface="ITC Slimbach Std"/>
              </a:rPr>
              <a:t>Seating in the national convention hall </a:t>
            </a:r>
            <a:r>
              <a:rPr lang="en-US" sz="1800" b="0" i="0" u="none" strike="noStrike" baseline="0" dirty="0">
                <a:solidFill>
                  <a:srgbClr val="000000"/>
                </a:solidFill>
                <a:latin typeface="ITC Slimbach Std"/>
              </a:rPr>
              <a:t>is determined based on the department’s standing as of </a:t>
            </a:r>
            <a:r>
              <a:rPr lang="en-US" sz="1800" b="0" i="0" u="sng" strike="noStrike" baseline="0" dirty="0">
                <a:solidFill>
                  <a:srgbClr val="000000"/>
                </a:solidFill>
                <a:latin typeface="ITC Slimbach Std"/>
              </a:rPr>
              <a:t>Flag Day membership report</a:t>
            </a:r>
            <a:r>
              <a:rPr lang="en-US" sz="1800" b="0" i="0" u="none" strike="noStrike" baseline="0" dirty="0">
                <a:solidFill>
                  <a:srgbClr val="000000"/>
                </a:solidFill>
                <a:latin typeface="ITC Slimbach Std"/>
              </a:rPr>
              <a:t>. DMS-acquired members will not be considered in determining convention hall seating or parade position (unless indicated otherwise).</a:t>
            </a:r>
          </a:p>
          <a:p>
            <a:r>
              <a:rPr lang="en-US" sz="1800" b="0" i="0" u="none" strike="noStrike" baseline="0" dirty="0">
                <a:solidFill>
                  <a:srgbClr val="000000"/>
                </a:solidFill>
                <a:latin typeface="ITC Slimbach Std"/>
              </a:rPr>
              <a:t>National convention parade position is according to the following order of priority:</a:t>
            </a:r>
          </a:p>
          <a:p>
            <a:r>
              <a:rPr lang="en-US" sz="1800" b="1" i="0" u="none" strike="noStrike" baseline="0" dirty="0">
                <a:solidFill>
                  <a:srgbClr val="000000"/>
                </a:solidFill>
                <a:latin typeface="ITC Slimbach Std"/>
              </a:rPr>
              <a:t> - Foreign departments </a:t>
            </a:r>
            <a:r>
              <a:rPr lang="en-US" sz="1800" b="0" i="0" u="none" strike="noStrike" baseline="0" dirty="0">
                <a:solidFill>
                  <a:srgbClr val="000000"/>
                </a:solidFill>
                <a:latin typeface="ITC Slimbach Std"/>
              </a:rPr>
              <a:t>, followed by: </a:t>
            </a:r>
          </a:p>
          <a:p>
            <a:r>
              <a:rPr lang="en-US" sz="1800" b="0" i="0" u="none" strike="noStrike" baseline="0" dirty="0">
                <a:solidFill>
                  <a:srgbClr val="000000"/>
                </a:solidFill>
                <a:latin typeface="ITC Slimbach Std"/>
              </a:rPr>
              <a:t> </a:t>
            </a:r>
            <a:r>
              <a:rPr lang="en-US" sz="1800" b="1" i="0" u="none" strike="noStrike" baseline="0" dirty="0">
                <a:solidFill>
                  <a:srgbClr val="000000"/>
                </a:solidFill>
                <a:latin typeface="ITC Slimbach Std"/>
              </a:rPr>
              <a:t>- </a:t>
            </a:r>
            <a:r>
              <a:rPr lang="en-US" sz="1800" b="0" i="0" u="none" strike="noStrike" baseline="0" dirty="0">
                <a:solidFill>
                  <a:srgbClr val="000000"/>
                </a:solidFill>
                <a:latin typeface="ITC Slimbach Std"/>
              </a:rPr>
              <a:t>The </a:t>
            </a:r>
            <a:r>
              <a:rPr lang="en-US" sz="1800" b="1" i="0" u="none" strike="noStrike" baseline="0" dirty="0">
                <a:solidFill>
                  <a:srgbClr val="000000"/>
                </a:solidFill>
                <a:latin typeface="ITC Slimbach Std"/>
              </a:rPr>
              <a:t>O.L. </a:t>
            </a:r>
            <a:r>
              <a:rPr lang="en-US" sz="1800" b="1" i="0" u="none" strike="noStrike" baseline="0" dirty="0" err="1">
                <a:solidFill>
                  <a:srgbClr val="000000"/>
                </a:solidFill>
                <a:latin typeface="ITC Slimbach Std"/>
              </a:rPr>
              <a:t>Bodenhamer</a:t>
            </a:r>
            <a:r>
              <a:rPr lang="en-US" sz="1800" b="1" i="0" u="none" strike="noStrike" baseline="0" dirty="0">
                <a:solidFill>
                  <a:srgbClr val="000000"/>
                </a:solidFill>
                <a:latin typeface="ITC Slimbach Std"/>
              </a:rPr>
              <a:t> Trophy winner, </a:t>
            </a:r>
            <a:r>
              <a:rPr lang="en-US" sz="1800" b="0" i="0" u="none" strike="noStrike" baseline="0" dirty="0">
                <a:solidFill>
                  <a:srgbClr val="000000"/>
                </a:solidFill>
                <a:latin typeface="ITC Slimbach Std"/>
              </a:rPr>
              <a:t>awarded to the department whose standing is No. 1 on the </a:t>
            </a:r>
            <a:r>
              <a:rPr lang="en-US" sz="1800" b="0" i="0" u="sng" strike="noStrike" baseline="0" dirty="0">
                <a:solidFill>
                  <a:srgbClr val="000000"/>
                </a:solidFill>
                <a:latin typeface="ITC Slimbach Std"/>
              </a:rPr>
              <a:t>Flag Day (June 14) </a:t>
            </a:r>
            <a:r>
              <a:rPr lang="en-US" sz="1800" b="0" i="0" u="none" strike="noStrike" baseline="0" dirty="0">
                <a:solidFill>
                  <a:srgbClr val="000000"/>
                </a:solidFill>
                <a:latin typeface="ITC Slimbach Std"/>
              </a:rPr>
              <a:t>membership report, followed by: </a:t>
            </a:r>
          </a:p>
          <a:p>
            <a:r>
              <a:rPr lang="en-US" sz="1800" b="0" i="0" u="none" strike="noStrike" baseline="0" dirty="0">
                <a:solidFill>
                  <a:srgbClr val="000000"/>
                </a:solidFill>
                <a:latin typeface="ITC Slimbach Std"/>
              </a:rPr>
              <a:t> </a:t>
            </a:r>
            <a:r>
              <a:rPr lang="en-US" sz="1800" b="1" i="0" u="none" strike="noStrike" baseline="0" dirty="0">
                <a:solidFill>
                  <a:srgbClr val="000000"/>
                </a:solidFill>
                <a:latin typeface="ITC Slimbach Std"/>
              </a:rPr>
              <a:t>- Domestic departments </a:t>
            </a:r>
            <a:r>
              <a:rPr lang="en-US" sz="1800" b="0" i="0" u="none" strike="noStrike" baseline="0" dirty="0">
                <a:solidFill>
                  <a:srgbClr val="000000"/>
                </a:solidFill>
                <a:latin typeface="ITC Slimbach Std"/>
              </a:rPr>
              <a:t>that have achieved an all-time high (</a:t>
            </a:r>
            <a:r>
              <a:rPr lang="en-US" sz="1800" b="0" i="1" u="none" strike="noStrike" baseline="0" dirty="0">
                <a:solidFill>
                  <a:srgbClr val="000000"/>
                </a:solidFill>
                <a:latin typeface="ITC Slimbach Std"/>
              </a:rPr>
              <a:t>DMS included</a:t>
            </a:r>
            <a:r>
              <a:rPr lang="en-US" sz="1800" b="0" i="0" u="none" strike="noStrike" baseline="0" dirty="0">
                <a:solidFill>
                  <a:srgbClr val="000000"/>
                </a:solidFill>
                <a:latin typeface="ITC Slimbach Std"/>
              </a:rPr>
              <a:t>) for the current year </a:t>
            </a:r>
            <a:r>
              <a:rPr lang="en-US" sz="1800" b="0" i="0" u="sng" strike="noStrike" baseline="0" dirty="0">
                <a:solidFill>
                  <a:srgbClr val="000000"/>
                </a:solidFill>
                <a:latin typeface="ITC Slimbach Std"/>
              </a:rPr>
              <a:t>by the June 14 membership report</a:t>
            </a:r>
            <a:r>
              <a:rPr lang="en-US" sz="1800" b="0" i="0" u="none" strike="noStrike" baseline="0" dirty="0">
                <a:solidFill>
                  <a:srgbClr val="000000"/>
                </a:solidFill>
                <a:latin typeface="ITC Slimbach Std"/>
              </a:rPr>
              <a:t>, in the order obtained, followed by: </a:t>
            </a:r>
          </a:p>
          <a:p>
            <a:r>
              <a:rPr lang="en-US" sz="1800" b="0" i="0" u="none" strike="noStrike" baseline="0" dirty="0">
                <a:solidFill>
                  <a:srgbClr val="000000"/>
                </a:solidFill>
                <a:latin typeface="ITC Slimbach Std"/>
              </a:rPr>
              <a:t> </a:t>
            </a:r>
            <a:r>
              <a:rPr lang="en-US" sz="1800" b="1" i="0" u="none" strike="noStrike" baseline="0" dirty="0">
                <a:solidFill>
                  <a:srgbClr val="000000"/>
                </a:solidFill>
                <a:latin typeface="ITC Slimbach Std"/>
              </a:rPr>
              <a:t>- Domestic departments </a:t>
            </a:r>
            <a:r>
              <a:rPr lang="en-US" sz="1800" b="0" i="0" u="none" strike="noStrike" baseline="0" dirty="0">
                <a:solidFill>
                  <a:srgbClr val="000000"/>
                </a:solidFill>
                <a:latin typeface="ITC Slimbach Std"/>
              </a:rPr>
              <a:t>that have achieved an all-time high (</a:t>
            </a:r>
            <a:r>
              <a:rPr lang="en-US" sz="1800" b="0" i="1" u="none" strike="noStrike" baseline="0" dirty="0">
                <a:solidFill>
                  <a:srgbClr val="000000"/>
                </a:solidFill>
                <a:latin typeface="ITC Slimbach Std"/>
              </a:rPr>
              <a:t>DMS included</a:t>
            </a:r>
            <a:r>
              <a:rPr lang="en-US" sz="1800" b="0" i="0" u="none" strike="noStrike" baseline="0" dirty="0">
                <a:solidFill>
                  <a:srgbClr val="000000"/>
                </a:solidFill>
                <a:latin typeface="ITC Slimbach Std"/>
              </a:rPr>
              <a:t>) for the previous year in order of consecutive years of achievement, followed by: </a:t>
            </a:r>
          </a:p>
          <a:p>
            <a:r>
              <a:rPr lang="en-US" sz="1800" b="1" i="0" u="none" strike="noStrike" baseline="0" dirty="0">
                <a:solidFill>
                  <a:srgbClr val="000000"/>
                </a:solidFill>
                <a:latin typeface="ITC Slimbach Std"/>
              </a:rPr>
              <a:t>- Domestic departments </a:t>
            </a:r>
            <a:r>
              <a:rPr lang="en-US" sz="1800" b="0" i="0" u="none" strike="noStrike" baseline="0" dirty="0">
                <a:solidFill>
                  <a:srgbClr val="000000"/>
                </a:solidFill>
                <a:latin typeface="ITC Slimbach Std"/>
              </a:rPr>
              <a:t>in order of their appearance on the June 14 membership report (DMS not included), followed by: </a:t>
            </a:r>
          </a:p>
          <a:p>
            <a:pPr marL="285750" indent="-285750">
              <a:buFontTx/>
              <a:buChar char="-"/>
            </a:pPr>
            <a:r>
              <a:rPr lang="en-US" sz="1800" b="0" i="0" u="none" strike="noStrike" baseline="0" dirty="0">
                <a:solidFill>
                  <a:srgbClr val="000000"/>
                </a:solidFill>
                <a:latin typeface="ITC Slimbach Std"/>
              </a:rPr>
              <a:t>The</a:t>
            </a:r>
            <a:r>
              <a:rPr lang="en-US" sz="1800" b="1" i="0" u="none" strike="noStrike" baseline="0" dirty="0">
                <a:solidFill>
                  <a:srgbClr val="000000"/>
                </a:solidFill>
                <a:latin typeface="ITC Slimbach Std"/>
              </a:rPr>
              <a:t> host department.</a:t>
            </a:r>
          </a:p>
          <a:p>
            <a:pPr marL="0" indent="0">
              <a:buFontTx/>
              <a:buNone/>
            </a:pPr>
            <a:r>
              <a:rPr lang="en-US" sz="1800" b="1" i="0" u="none" strike="noStrike" baseline="0" dirty="0">
                <a:solidFill>
                  <a:srgbClr val="000000"/>
                </a:solidFill>
                <a:latin typeface="ITC Slimbach Std"/>
              </a:rPr>
              <a:t>Delegate strength </a:t>
            </a:r>
            <a:r>
              <a:rPr lang="en-US" sz="1800" b="0" i="0" u="none" strike="noStrike" baseline="0" dirty="0">
                <a:solidFill>
                  <a:srgbClr val="000000"/>
                </a:solidFill>
                <a:latin typeface="ITC Slimbach Std"/>
              </a:rPr>
              <a:t>is determined by total membership, including DMS members, in the hands of the national treasurer 30 days prior to the national convention. Total number of delegates for each department is based on five delegates at large, one delegate for each 1,000 members or major fraction thereof, and the members of the National Executive Committee.  </a:t>
            </a:r>
          </a:p>
          <a:p>
            <a:pPr marL="0" indent="0">
              <a:buFontTx/>
              <a:buNone/>
            </a:pPr>
            <a:r>
              <a:rPr lang="en-US" sz="1800" b="0" i="0" u="none" strike="noStrike" baseline="0" dirty="0">
                <a:solidFill>
                  <a:srgbClr val="000000"/>
                </a:solidFill>
                <a:latin typeface="ITC Slimbach Std"/>
              </a:rPr>
              <a:t>National Headquarters must receive transmittals for delegate strength during normal business hours on or before 30 days prior to the beginning of National Convention. </a:t>
            </a:r>
            <a:endParaRPr lang="en-US" sz="1800" b="1" i="0" u="none" strike="noStrike" baseline="0" dirty="0">
              <a:solidFill>
                <a:srgbClr val="000000"/>
              </a:solidFill>
              <a:latin typeface="ITC Slimbach Std"/>
            </a:endParaRPr>
          </a:p>
        </p:txBody>
      </p:sp>
      <p:sp>
        <p:nvSpPr>
          <p:cNvPr id="4" name="Slide Number Placeholder 3"/>
          <p:cNvSpPr>
            <a:spLocks noGrp="1"/>
          </p:cNvSpPr>
          <p:nvPr>
            <p:ph type="sldNum" sz="quarter" idx="5"/>
          </p:nvPr>
        </p:nvSpPr>
        <p:spPr/>
        <p:txBody>
          <a:bodyPr/>
          <a:lstStyle/>
          <a:p>
            <a:fld id="{DED9A413-938C-544F-8A29-8074E2BC8166}" type="slidenum">
              <a:rPr lang="en-US" smtClean="0"/>
              <a:t>15</a:t>
            </a:fld>
            <a:endParaRPr lang="en-US"/>
          </a:p>
        </p:txBody>
      </p:sp>
    </p:spTree>
    <p:extLst>
      <p:ext uri="{BB962C8B-B14F-4D97-AF65-F5344CB8AC3E}">
        <p14:creationId xmlns:p14="http://schemas.microsoft.com/office/powerpoint/2010/main" val="290248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595959"/>
                </a:solidFill>
                <a:effectLst/>
                <a:latin typeface="Arial" panose="020B0604020202020204" pitchFamily="34" charset="0"/>
              </a:rPr>
              <a:t>Any department commander who meets or exceeds the 100 percent goal by the May target date will receive a framed certificate, presented by the national commander at the national convention.  </a:t>
            </a:r>
            <a:r>
              <a:rPr lang="en-US" sz="1800" b="1" i="0" dirty="0">
                <a:solidFill>
                  <a:srgbClr val="595959"/>
                </a:solidFill>
                <a:effectLst/>
                <a:latin typeface="Arial" panose="020B0604020202020204" pitchFamily="34" charset="0"/>
              </a:rPr>
              <a:t>NOTE:</a:t>
            </a:r>
            <a:r>
              <a:rPr lang="en-US" sz="1800" b="0" i="0" dirty="0">
                <a:solidFill>
                  <a:srgbClr val="595959"/>
                </a:solidFill>
                <a:effectLst/>
                <a:latin typeface="Arial" panose="020B0604020202020204" pitchFamily="34" charset="0"/>
              </a:rPr>
              <a:t> This award does not include a trip to the national convention for </a:t>
            </a:r>
            <a:r>
              <a:rPr lang="en-US" sz="1800" b="1" i="0" cap="all" baseline="0" dirty="0">
                <a:solidFill>
                  <a:srgbClr val="363B3F"/>
                </a:solidFill>
                <a:effectLst/>
                <a:latin typeface="Roboto Slab"/>
              </a:rPr>
              <a:t>Department Commander of the Year.</a:t>
            </a:r>
            <a:endParaRPr lang="en-US" sz="1800" b="0" i="0" dirty="0">
              <a:solidFill>
                <a:srgbClr val="595959"/>
              </a:solidFill>
              <a:effectLst/>
              <a:latin typeface="Arial" panose="020B0604020202020204" pitchFamily="34" charset="0"/>
            </a:endParaRPr>
          </a:p>
          <a:p>
            <a:r>
              <a:rPr lang="en-US" sz="1800" b="0" i="0" u="none" strike="noStrike" baseline="0" dirty="0">
                <a:solidFill>
                  <a:srgbClr val="000000"/>
                </a:solidFill>
                <a:latin typeface="ITC Slimbach Std"/>
              </a:rPr>
              <a:t>Specially cast </a:t>
            </a:r>
            <a:r>
              <a:rPr lang="en-US" sz="1800" b="1" i="0" u="none" strike="noStrike" baseline="0" dirty="0">
                <a:solidFill>
                  <a:srgbClr val="000000"/>
                </a:solidFill>
                <a:latin typeface="ITC Slimbach Std"/>
              </a:rPr>
              <a:t>all-time-high</a:t>
            </a:r>
            <a:r>
              <a:rPr lang="en-US" sz="1800" b="0" i="0" u="none" strike="noStrike" baseline="0" dirty="0">
                <a:solidFill>
                  <a:srgbClr val="000000"/>
                </a:solidFill>
                <a:latin typeface="ITC Slimbach Std"/>
              </a:rPr>
              <a:t> rings will be awarded to the commander, adjutant and membership chairman of </a:t>
            </a:r>
            <a:r>
              <a:rPr lang="en-US" sz="1800" b="1" i="0" u="none" strike="noStrike" baseline="0" dirty="0">
                <a:solidFill>
                  <a:srgbClr val="000000"/>
                </a:solidFill>
                <a:latin typeface="ITC Slimbach Std"/>
              </a:rPr>
              <a:t>each department attaining a new all-time-high membership </a:t>
            </a:r>
            <a:r>
              <a:rPr lang="en-US" sz="1800" b="0" i="0" u="none" strike="noStrike" baseline="0" dirty="0">
                <a:solidFill>
                  <a:srgbClr val="000000"/>
                </a:solidFill>
                <a:latin typeface="ITC Slimbach Std"/>
              </a:rPr>
              <a:t>(DMS included) for the current membership year by 30 days prior to the national convention </a:t>
            </a:r>
            <a:r>
              <a:rPr lang="en-US" sz="1800" b="0" i="0" u="sng" strike="noStrike" baseline="0" dirty="0">
                <a:solidFill>
                  <a:srgbClr val="000000"/>
                </a:solidFill>
                <a:latin typeface="ITC Slimbach Std"/>
              </a:rPr>
              <a:t>(Delegate Strength Date).  </a:t>
            </a:r>
            <a:r>
              <a:rPr lang="en-US" sz="1800" b="0" i="0" u="none" strike="noStrike" baseline="0" dirty="0">
                <a:solidFill>
                  <a:srgbClr val="000000"/>
                </a:solidFill>
                <a:latin typeface="ITC Slimbach Std"/>
              </a:rPr>
              <a:t>The national commander reserves the right to award a different but similar award to any commander, adjutant or membership chairman who has already received an all-time-high ring.</a:t>
            </a:r>
            <a:endParaRPr lang="en-US" sz="1800" b="0" i="0" dirty="0">
              <a:solidFill>
                <a:srgbClr val="595959"/>
              </a:solidFill>
              <a:effectLst/>
              <a:latin typeface="Arial" panose="020B0604020202020204" pitchFamily="34" charset="0"/>
            </a:endParaRPr>
          </a:p>
          <a:p>
            <a:r>
              <a:rPr lang="en-US" sz="1800" b="0" i="0" u="none" strike="noStrike" baseline="0" dirty="0">
                <a:solidFill>
                  <a:srgbClr val="000000"/>
                </a:solidFill>
                <a:latin typeface="ITC Slimbach Std"/>
              </a:rPr>
              <a:t>Each department equaling or surpassing its previous year’s final membership by opening day of the national convention will receive an </a:t>
            </a:r>
            <a:r>
              <a:rPr lang="en-US" sz="1800" b="1" i="0" u="none" strike="noStrike" baseline="0" dirty="0">
                <a:solidFill>
                  <a:srgbClr val="000000"/>
                </a:solidFill>
                <a:latin typeface="ITC Slimbach Std"/>
              </a:rPr>
              <a:t>honor ribbon for its department colors</a:t>
            </a:r>
            <a:r>
              <a:rPr lang="en-US" sz="1800" b="0" i="0" u="none" strike="noStrike" baseline="0" dirty="0">
                <a:solidFill>
                  <a:srgbClr val="000000"/>
                </a:solidFill>
                <a:latin typeface="ITC Slimbach Std"/>
              </a:rPr>
              <a:t>.</a:t>
            </a:r>
            <a:endParaRPr lang="en-US" sz="1800" b="0" i="0" u="none" strike="noStrike" baseline="0" dirty="0">
              <a:solidFill>
                <a:srgbClr val="000000"/>
              </a:solidFill>
              <a:latin typeface="Myriad Pro"/>
            </a:endParaRPr>
          </a:p>
        </p:txBody>
      </p:sp>
      <p:sp>
        <p:nvSpPr>
          <p:cNvPr id="4" name="Slide Number Placeholder 3"/>
          <p:cNvSpPr>
            <a:spLocks noGrp="1"/>
          </p:cNvSpPr>
          <p:nvPr>
            <p:ph type="sldNum" sz="quarter" idx="5"/>
          </p:nvPr>
        </p:nvSpPr>
        <p:spPr/>
        <p:txBody>
          <a:bodyPr/>
          <a:lstStyle/>
          <a:p>
            <a:fld id="{DED9A413-938C-544F-8A29-8074E2BC8166}" type="slidenum">
              <a:rPr lang="en-US" smtClean="0"/>
              <a:t>16</a:t>
            </a:fld>
            <a:endParaRPr lang="en-US"/>
          </a:p>
        </p:txBody>
      </p:sp>
    </p:spTree>
    <p:extLst>
      <p:ext uri="{BB962C8B-B14F-4D97-AF65-F5344CB8AC3E}">
        <p14:creationId xmlns:p14="http://schemas.microsoft.com/office/powerpoint/2010/main" val="268781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walkthrough of all the awards within the scope of the National Membership Awards Program.  But before we finish today, I would like to clarify and provide guidance on just a few more items:</a:t>
            </a:r>
          </a:p>
          <a:p>
            <a:pPr marL="171450" indent="-171450">
              <a:buFont typeface="Arial" panose="020B0604020202020204" pitchFamily="34" charset="0"/>
              <a:buChar char="•"/>
            </a:pPr>
            <a:r>
              <a:rPr lang="en-US" dirty="0"/>
              <a:t>Forms can be mailed directly to National Headquarters at the address provided, however they may also be faxed or emailed which will ensure shorter processing times.</a:t>
            </a:r>
          </a:p>
          <a:p>
            <a:pPr marL="171450" indent="-171450">
              <a:buFont typeface="Arial" panose="020B0604020202020204" pitchFamily="34" charset="0"/>
              <a:buChar char="•"/>
            </a:pPr>
            <a:r>
              <a:rPr lang="en-US" dirty="0"/>
              <a:t>Departments should make as many copies of the forms as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Helvetica" panose="020B0604020202020204" pitchFamily="34" charset="0"/>
                <a:cs typeface="Helvetica" panose="020B0604020202020204" pitchFamily="34" charset="0"/>
              </a:rPr>
              <a:t>DMS memberships </a:t>
            </a:r>
            <a:r>
              <a:rPr lang="en-US" sz="1200" b="1" i="0" u="none" strike="noStrike" baseline="0" dirty="0">
                <a:solidFill>
                  <a:srgbClr val="000000"/>
                </a:solidFill>
                <a:latin typeface="Helvetica" panose="020B0604020202020204" pitchFamily="34" charset="0"/>
                <a:cs typeface="Helvetica" panose="020B0604020202020204" pitchFamily="34" charset="0"/>
              </a:rPr>
              <a:t>will</a:t>
            </a:r>
            <a:r>
              <a:rPr lang="en-US" sz="1200" b="0" i="0" u="none" strike="noStrike" baseline="0" dirty="0">
                <a:solidFill>
                  <a:srgbClr val="000000"/>
                </a:solidFill>
                <a:latin typeface="Helvetica" panose="020B0604020202020204" pitchFamily="34" charset="0"/>
                <a:cs typeface="Helvetica" panose="020B0604020202020204" pitchFamily="34" charset="0"/>
              </a:rPr>
              <a:t> </a:t>
            </a:r>
            <a:r>
              <a:rPr lang="en-US" sz="1200" b="1" i="0" u="none" strike="noStrike" baseline="0" dirty="0">
                <a:solidFill>
                  <a:srgbClr val="000000"/>
                </a:solidFill>
                <a:latin typeface="Helvetica" panose="020B0604020202020204" pitchFamily="34" charset="0"/>
                <a:cs typeface="Helvetica" panose="020B0604020202020204" pitchFamily="34" charset="0"/>
              </a:rPr>
              <a:t>not</a:t>
            </a:r>
            <a:r>
              <a:rPr lang="en-US" sz="1200" b="0" i="0" u="none" strike="noStrike" baseline="0" dirty="0">
                <a:solidFill>
                  <a:srgbClr val="000000"/>
                </a:solidFill>
                <a:latin typeface="Helvetica" panose="020B0604020202020204" pitchFamily="34" charset="0"/>
                <a:cs typeface="Helvetica" panose="020B0604020202020204" pitchFamily="34" charset="0"/>
              </a:rPr>
              <a:t> </a:t>
            </a:r>
            <a:r>
              <a:rPr lang="en-US" sz="1200" b="1" i="0" u="none" strike="noStrike" baseline="0" dirty="0">
                <a:solidFill>
                  <a:srgbClr val="000000"/>
                </a:solidFill>
                <a:latin typeface="Helvetica" panose="020B0604020202020204" pitchFamily="34" charset="0"/>
                <a:cs typeface="Helvetica" panose="020B0604020202020204" pitchFamily="34" charset="0"/>
              </a:rPr>
              <a:t>count</a:t>
            </a:r>
            <a:r>
              <a:rPr lang="en-US" sz="1200" b="0" i="0" u="none" strike="noStrike" baseline="0" dirty="0">
                <a:solidFill>
                  <a:srgbClr val="000000"/>
                </a:solidFill>
                <a:latin typeface="Helvetica" panose="020B0604020202020204" pitchFamily="34" charset="0"/>
                <a:cs typeface="Helvetica" panose="020B0604020202020204" pitchFamily="34" charset="0"/>
              </a:rPr>
              <a:t> for points and awards unless stated. DMS-acquired members </a:t>
            </a:r>
            <a:r>
              <a:rPr lang="en-US" sz="1200" b="1" i="0" u="none" strike="noStrike" baseline="0" dirty="0">
                <a:solidFill>
                  <a:srgbClr val="000000"/>
                </a:solidFill>
                <a:latin typeface="Helvetica" panose="020B0604020202020204" pitchFamily="34" charset="0"/>
                <a:cs typeface="Helvetica" panose="020B0604020202020204" pitchFamily="34" charset="0"/>
              </a:rPr>
              <a:t>will</a:t>
            </a:r>
            <a:r>
              <a:rPr lang="en-US" sz="1200" b="0" i="0" u="none" strike="noStrike" baseline="0" dirty="0">
                <a:solidFill>
                  <a:srgbClr val="000000"/>
                </a:solidFill>
                <a:latin typeface="Helvetica" panose="020B0604020202020204" pitchFamily="34" charset="0"/>
                <a:cs typeface="Helvetica" panose="020B0604020202020204" pitchFamily="34" charset="0"/>
              </a:rPr>
              <a:t> </a:t>
            </a:r>
            <a:r>
              <a:rPr lang="en-US" sz="1200" b="1" i="0" u="none" strike="noStrike" baseline="0" dirty="0">
                <a:solidFill>
                  <a:srgbClr val="000000"/>
                </a:solidFill>
                <a:latin typeface="Helvetica" panose="020B0604020202020204" pitchFamily="34" charset="0"/>
                <a:cs typeface="Helvetica" panose="020B0604020202020204" pitchFamily="34" charset="0"/>
              </a:rPr>
              <a:t>count</a:t>
            </a:r>
            <a:r>
              <a:rPr lang="en-US" sz="1200" b="0" i="0" u="none" strike="noStrike" baseline="0" dirty="0">
                <a:solidFill>
                  <a:srgbClr val="000000"/>
                </a:solidFill>
                <a:latin typeface="Helvetica" panose="020B0604020202020204" pitchFamily="34" charset="0"/>
                <a:cs typeface="Helvetica" panose="020B0604020202020204" pitchFamily="34" charset="0"/>
              </a:rPr>
              <a:t> toward all-time high awards and national convention delegate strength.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Helvetica" panose="020B0604020202020204" pitchFamily="34" charset="0"/>
                <a:cs typeface="Helvetica" panose="020B0604020202020204" pitchFamily="34" charset="0"/>
              </a:rPr>
              <a:t>All target date accomplishments are based on each department’s total membership on the transmittals received and successfully processed at National Headquarters by close of business on the target date. Transmittals with incorrect data or insufficient funds will not be counted.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clarification: a </a:t>
            </a:r>
            <a:r>
              <a:rPr lang="en-US" sz="1200" b="1" i="0" u="none" strike="noStrike" baseline="0" dirty="0">
                <a:solidFill>
                  <a:srgbClr val="000000"/>
                </a:solidFill>
                <a:latin typeface="Helvetica" panose="020B0604020202020204" pitchFamily="34" charset="0"/>
                <a:cs typeface="Helvetica" panose="020B0604020202020204" pitchFamily="34" charset="0"/>
              </a:rPr>
              <a:t>new member </a:t>
            </a:r>
            <a:r>
              <a:rPr lang="en-US" sz="1200" b="0" i="0" u="none" strike="noStrike" baseline="0" dirty="0">
                <a:solidFill>
                  <a:srgbClr val="000000"/>
                </a:solidFill>
                <a:latin typeface="Helvetica" panose="020B0604020202020204" pitchFamily="34" charset="0"/>
                <a:cs typeface="Helvetica" panose="020B0604020202020204" pitchFamily="34" charset="0"/>
              </a:rPr>
              <a:t>is defined as </a:t>
            </a:r>
            <a:r>
              <a:rPr lang="en-US" sz="1200" b="0" i="1" u="none" strike="noStrike" baseline="0" dirty="0">
                <a:solidFill>
                  <a:srgbClr val="000000"/>
                </a:solidFill>
                <a:latin typeface="Helvetica" panose="020B0604020202020204" pitchFamily="34" charset="0"/>
                <a:cs typeface="Helvetica" panose="020B0604020202020204" pitchFamily="34" charset="0"/>
              </a:rPr>
              <a:t>any eligible veteran who was not a paid member in good standing for the previous members.</a:t>
            </a:r>
          </a:p>
          <a:p>
            <a:pPr marL="171450" indent="-171450">
              <a:buFont typeface="Arial" panose="020B0604020202020204" pitchFamily="34" charset="0"/>
              <a:buChar char="•"/>
            </a:pPr>
            <a:r>
              <a:rPr lang="en-US" dirty="0"/>
              <a:t>Departments, districts and posts are encouraged to establish incentive programs to further growth and post development within the American Legion family. </a:t>
            </a:r>
          </a:p>
          <a:p>
            <a:pPr marL="171450" indent="-171450">
              <a:buFont typeface="Arial" panose="020B0604020202020204" pitchFamily="34" charset="0"/>
              <a:buChar char="•"/>
            </a:pPr>
            <a:r>
              <a:rPr lang="en-US" dirty="0"/>
              <a:t>The Membership Awards Points Manual can be downloaded from The American Legion’s website and sent electronically. legion.org/publications.  All questions can be directed to membership@legion.org or by calling (317) 630-1326.</a:t>
            </a:r>
          </a:p>
          <a:p>
            <a:endParaRPr lang="en-US"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17</a:t>
            </a:fld>
            <a:endParaRPr lang="en-US"/>
          </a:p>
        </p:txBody>
      </p:sp>
    </p:spTree>
    <p:extLst>
      <p:ext uri="{BB962C8B-B14F-4D97-AF65-F5344CB8AC3E}">
        <p14:creationId xmlns:p14="http://schemas.microsoft.com/office/powerpoint/2010/main" val="2400897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2565400" cy="1924050"/>
          </a:xfrm>
        </p:spPr>
      </p:sp>
      <p:sp>
        <p:nvSpPr>
          <p:cNvPr id="3" name="Notes Placeholder 2"/>
          <p:cNvSpPr>
            <a:spLocks noGrp="1"/>
          </p:cNvSpPr>
          <p:nvPr>
            <p:ph type="body" idx="1"/>
          </p:nvPr>
        </p:nvSpPr>
        <p:spPr/>
        <p:txBody>
          <a:bodyPr>
            <a:normAutofit/>
          </a:bodyPr>
          <a:lstStyle/>
          <a:p>
            <a:r>
              <a:rPr lang="en-US" dirty="0"/>
              <a:t>Do we have any questions regarding the National Membership Awards Program?</a:t>
            </a:r>
          </a:p>
          <a:p>
            <a:endParaRPr lang="en-US" dirty="0"/>
          </a:p>
          <a:p>
            <a:r>
              <a:rPr lang="en-US" dirty="0"/>
              <a:t>Email questions to </a:t>
            </a:r>
            <a:r>
              <a:rPr lang="en-US" sz="1200" b="1" i="0" u="none" strike="noStrike" baseline="0" dirty="0">
                <a:solidFill>
                  <a:srgbClr val="000000"/>
                </a:solidFill>
                <a:latin typeface="Helvetica" panose="020B0604020202020204" pitchFamily="34" charset="0"/>
                <a:cs typeface="Helvetica" panose="020B0604020202020204" pitchFamily="34" charset="0"/>
              </a:rPr>
              <a:t>membership@legion.org</a:t>
            </a:r>
            <a:r>
              <a:rPr lang="en-US" sz="1200" b="0" i="0" u="none" strike="noStrike" baseline="0" dirty="0">
                <a:solidFill>
                  <a:srgbClr val="000000"/>
                </a:solidFill>
                <a:latin typeface="Helvetica" panose="020B0604020202020204" pitchFamily="34" charset="0"/>
                <a:cs typeface="Helvetica" panose="020B0604020202020204" pitchFamily="34" charset="0"/>
              </a:rPr>
              <a:t> or give us a call at (317) 630-1330.</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18</a:t>
            </a:fld>
            <a:endParaRPr lang="en-US"/>
          </a:p>
        </p:txBody>
      </p:sp>
    </p:spTree>
    <p:extLst>
      <p:ext uri="{BB962C8B-B14F-4D97-AF65-F5344CB8AC3E}">
        <p14:creationId xmlns:p14="http://schemas.microsoft.com/office/powerpoint/2010/main" val="378288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prime resource for our awards program is the </a:t>
            </a:r>
            <a:r>
              <a:rPr lang="en-US" b="1" dirty="0"/>
              <a:t>National Membership Awards Program Manual</a:t>
            </a:r>
            <a:r>
              <a:rPr lang="en-US" dirty="0"/>
              <a:t>.  This manual is updated and published every year by the Internal Affairs &amp; Membership Division.</a:t>
            </a:r>
          </a:p>
          <a:p>
            <a:r>
              <a:rPr lang="en-US" dirty="0"/>
              <a:t>Departments are provided a copy each year and the manual can be viewed &amp; downloaded as a PDF via </a:t>
            </a:r>
            <a:r>
              <a:rPr lang="en-US" b="1" dirty="0"/>
              <a:t>www.legion.org/publications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800" dirty="0"/>
              <a:t>The </a:t>
            </a:r>
            <a:r>
              <a:rPr lang="en-US" sz="1800" b="1" dirty="0"/>
              <a:t>National Membership Awards Program Manual </a:t>
            </a:r>
            <a:r>
              <a:rPr lang="en-US" sz="1800" b="0" i="0" u="none" strike="noStrike" baseline="0" dirty="0">
                <a:solidFill>
                  <a:srgbClr val="000000"/>
                </a:solidFill>
                <a:latin typeface="ITC Slimbach Std"/>
              </a:rPr>
              <a:t>is prepared and designed primarily to assist department and district membership teams in building a complete membership program. </a:t>
            </a:r>
          </a:p>
          <a:p>
            <a:r>
              <a:rPr lang="en-US" sz="1800" b="0" i="0" u="none" strike="noStrike" baseline="0" dirty="0">
                <a:solidFill>
                  <a:srgbClr val="000000"/>
                </a:solidFill>
                <a:latin typeface="ITC Slimbach Std"/>
              </a:rPr>
              <a:t>It includes: </a:t>
            </a:r>
          </a:p>
          <a:p>
            <a:pPr marL="285750" indent="-285750">
              <a:buFont typeface="Arial" panose="020B0604020202020204" pitchFamily="34" charset="0"/>
              <a:buChar char="•"/>
            </a:pPr>
            <a:r>
              <a:rPr lang="en-US" sz="1800" b="0" i="0" u="none" strike="noStrike" baseline="0" dirty="0">
                <a:solidFill>
                  <a:srgbClr val="000000"/>
                </a:solidFill>
                <a:latin typeface="ITC Slimbach Std"/>
              </a:rPr>
              <a:t>Material to help build a membership campaign. </a:t>
            </a:r>
          </a:p>
          <a:p>
            <a:pPr marL="285750" indent="-285750">
              <a:buFont typeface="Arial" panose="020B0604020202020204" pitchFamily="34" charset="0"/>
              <a:buChar char="•"/>
            </a:pPr>
            <a:r>
              <a:rPr lang="en-US" sz="1800" b="0" i="0" u="none" strike="noStrike" baseline="0" dirty="0">
                <a:solidFill>
                  <a:srgbClr val="000000"/>
                </a:solidFill>
                <a:latin typeface="ITC Slimbach Std"/>
              </a:rPr>
              <a:t>A basic outline of important membership dates for the American Legion membership year. </a:t>
            </a:r>
          </a:p>
          <a:p>
            <a:pPr marL="285750" indent="-285750">
              <a:buFont typeface="Arial" panose="020B0604020202020204" pitchFamily="34" charset="0"/>
              <a:buChar char="•"/>
            </a:pPr>
            <a:r>
              <a:rPr lang="en-US" sz="1800" b="0" i="0" u="none" strike="noStrike" baseline="0" dirty="0">
                <a:solidFill>
                  <a:srgbClr val="000000"/>
                </a:solidFill>
                <a:latin typeface="ITC Slimbach Std"/>
              </a:rPr>
              <a:t>Information on awards and national contests throughout the entire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keep in mind: The Trophies, Awards &amp; Ceremonials Manual (or TAC Manual) is a separate manual.  While there is a small amount of overlap concerning membership-based awards, this manual is intended to serve as a guidebook for navigating all the membership awards, many of which are not covered in the TAC Manual.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a:t>
            </a:fld>
            <a:endParaRPr lang="en-US"/>
          </a:p>
        </p:txBody>
      </p:sp>
    </p:spTree>
    <p:extLst>
      <p:ext uri="{BB962C8B-B14F-4D97-AF65-F5344CB8AC3E}">
        <p14:creationId xmlns:p14="http://schemas.microsoft.com/office/powerpoint/2010/main" val="190577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ITC Slimbach Std"/>
              </a:rPr>
              <a:t>Before we climb into all the different membership awards, we should take a moment to examine a couple schedules containing important membership dates, as they bear significant importance to the flow and function of the awards program.</a:t>
            </a:r>
          </a:p>
          <a:p>
            <a:endParaRPr lang="en-US" sz="1800" b="1" i="0" u="none" strike="noStrike" baseline="0" dirty="0">
              <a:solidFill>
                <a:srgbClr val="000000"/>
              </a:solidFill>
              <a:latin typeface="ITC Slimbach Std"/>
            </a:endParaRPr>
          </a:p>
          <a:p>
            <a:r>
              <a:rPr lang="en-US" sz="1800" b="0" i="0" u="none" strike="noStrike" baseline="0" dirty="0">
                <a:solidFill>
                  <a:srgbClr val="000000"/>
                </a:solidFill>
                <a:latin typeface="ITC Slimbach Std"/>
              </a:rPr>
              <a:t>The first schedule you should familiarize yourself with is the “Target Date Schedule”.  Every year, a total membership goal is set for each department.  In order to help departments gauge that progress throughout the course of the year, interval goals are established in the form of a percentage of that final goal, which are referred to as </a:t>
            </a:r>
            <a:r>
              <a:rPr lang="en-US" sz="1800" b="1" i="0" u="none" strike="noStrike" baseline="0" dirty="0">
                <a:solidFill>
                  <a:srgbClr val="000000"/>
                </a:solidFill>
                <a:latin typeface="ITC Slimbach Std"/>
              </a:rPr>
              <a:t>target dates</a:t>
            </a:r>
            <a:r>
              <a:rPr lang="en-US" sz="1800" b="0" i="0" u="none" strike="noStrike" baseline="0" dirty="0">
                <a:solidFill>
                  <a:srgbClr val="000000"/>
                </a:solidFill>
                <a:latin typeface="ITC Slimbach Std"/>
              </a:rPr>
              <a:t>.  In this graphic, we can see the goal percentages with their correlating calendar date.  Additionally, a short-hand identifier is commonly associated with the set target dates.  For example, the 65% Target Date is often referred to as the Veterans Day Target Date, because that calendar date falls on or near Veterans Day every year.  </a:t>
            </a:r>
          </a:p>
          <a:p>
            <a:endParaRPr lang="en-US" sz="1800" b="1" i="0" u="none" strike="noStrike" baseline="0" dirty="0">
              <a:solidFill>
                <a:srgbClr val="000000"/>
              </a:solidFill>
              <a:latin typeface="ITC Slimbach Std"/>
            </a:endParaRPr>
          </a:p>
          <a:p>
            <a:r>
              <a:rPr lang="en-US" sz="1800" b="0" i="0" u="none" strike="noStrike" baseline="0" dirty="0">
                <a:solidFill>
                  <a:srgbClr val="000000"/>
                </a:solidFill>
                <a:latin typeface="ITC Slimbach Std"/>
              </a:rPr>
              <a:t>Target dates are typically the second Wednesday of the month unless a holiday falls on that day or at the beginning of that week.  Since Labor Day and Columbus Day fall on a Monday, the September and October target dates will be on a Thursday.</a:t>
            </a:r>
          </a:p>
          <a:p>
            <a:r>
              <a:rPr lang="en-US" sz="1800" b="0" i="0" u="none" strike="noStrike" baseline="0" dirty="0">
                <a:solidFill>
                  <a:srgbClr val="000000"/>
                </a:solidFill>
                <a:latin typeface="ITC Slimbach Std"/>
              </a:rPr>
              <a:t>To maximize the December renewal notice, the January target date will be the third Wednesday of the month due to Martin Luther King Jr. Day.</a:t>
            </a:r>
            <a:endParaRPr lang="en-US" b="0" dirty="0"/>
          </a:p>
        </p:txBody>
      </p:sp>
      <p:sp>
        <p:nvSpPr>
          <p:cNvPr id="4" name="Slide Number Placeholder 3"/>
          <p:cNvSpPr>
            <a:spLocks noGrp="1"/>
          </p:cNvSpPr>
          <p:nvPr>
            <p:ph type="sldNum" sz="quarter" idx="5"/>
          </p:nvPr>
        </p:nvSpPr>
        <p:spPr/>
        <p:txBody>
          <a:bodyPr/>
          <a:lstStyle/>
          <a:p>
            <a:fld id="{DED9A413-938C-544F-8A29-8074E2BC8166}" type="slidenum">
              <a:rPr lang="en-US" smtClean="0"/>
              <a:t>3</a:t>
            </a:fld>
            <a:endParaRPr lang="en-US"/>
          </a:p>
        </p:txBody>
      </p:sp>
    </p:spTree>
    <p:extLst>
      <p:ext uri="{BB962C8B-B14F-4D97-AF65-F5344CB8AC3E}">
        <p14:creationId xmlns:p14="http://schemas.microsoft.com/office/powerpoint/2010/main" val="80704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schedule in relation to the membership year is the </a:t>
            </a:r>
            <a:r>
              <a:rPr lang="en-US" b="1" dirty="0"/>
              <a:t>“renewal schedule</a:t>
            </a:r>
            <a:r>
              <a:rPr lang="en-US" b="0" dirty="0"/>
              <a:t>”.  Essentially, this schedule drives renewal notices. For all practical purposes, it is used to describe when transmittals should reach national headquarters to prevent erroneous renewal notices from reaching members’ mailboxes. </a:t>
            </a:r>
            <a:r>
              <a:rPr lang="en-US" sz="1800" b="0" i="0" u="none" strike="noStrike" baseline="0" dirty="0">
                <a:solidFill>
                  <a:srgbClr val="000000"/>
                </a:solidFill>
                <a:latin typeface="ITC Slimbach Std"/>
              </a:rPr>
              <a:t>Transmittals not received by the cutoff date may not prevent a subsequent renewal notice from being delivered at or around the renewal date. Please note that renewals transmitted and </a:t>
            </a:r>
            <a:r>
              <a:rPr lang="en-US" sz="1800" b="0" i="1" u="none" strike="noStrike" baseline="0" dirty="0">
                <a:solidFill>
                  <a:srgbClr val="000000"/>
                </a:solidFill>
                <a:latin typeface="ITC Slimbach Std"/>
              </a:rPr>
              <a:t>received by the cutoff </a:t>
            </a:r>
            <a:r>
              <a:rPr lang="en-US" sz="1800" b="0" i="0" u="none" strike="noStrike" baseline="0" dirty="0">
                <a:solidFill>
                  <a:srgbClr val="000000"/>
                </a:solidFill>
                <a:latin typeface="ITC Slimbach Std"/>
              </a:rPr>
              <a:t>(which is also a national target date) will be updated prior to printing renewal notices, assuming they can be successfully scanned. Membership that must be hand-keyed (new members and renewals that cannot be scanned) will take longer to process. Please transmit as early and as often as possible in advance of the target dates to help avoid delays in processing.</a:t>
            </a:r>
          </a:p>
          <a:p>
            <a:r>
              <a:rPr lang="en-US" sz="1800" b="0" i="0" u="none" strike="noStrike" baseline="0" dirty="0">
                <a:solidFill>
                  <a:srgbClr val="000000"/>
                </a:solidFill>
                <a:latin typeface="ITC Slimbach Std"/>
              </a:rPr>
              <a:t>All online membership processing transmittals submitted through </a:t>
            </a:r>
            <a:r>
              <a:rPr lang="en-US" sz="1800" b="1" i="0" u="none" strike="noStrike" baseline="0" dirty="0">
                <a:solidFill>
                  <a:srgbClr val="000000"/>
                </a:solidFill>
                <a:latin typeface="ITC Slimbach Std"/>
              </a:rPr>
              <a:t>mylegion.org </a:t>
            </a:r>
            <a:r>
              <a:rPr lang="en-US" sz="1800" b="0" i="0" u="none" strike="noStrike" baseline="0" dirty="0">
                <a:solidFill>
                  <a:srgbClr val="000000"/>
                </a:solidFill>
                <a:latin typeface="ITC Slimbach Std"/>
              </a:rPr>
              <a:t>by the close of business on the cutoff date will suppress printing of renewal notices.</a:t>
            </a:r>
          </a:p>
          <a:p>
            <a:endParaRPr lang="en-US" sz="1800" b="0" i="0" u="none" strike="noStrike" baseline="0" dirty="0">
              <a:solidFill>
                <a:srgbClr val="000000"/>
              </a:solidFill>
              <a:latin typeface="ITC Slimbach Std"/>
            </a:endParaRPr>
          </a:p>
          <a:p>
            <a:r>
              <a:rPr lang="en-US" sz="1800" b="0" i="0" u="none" strike="noStrike" baseline="0" dirty="0">
                <a:solidFill>
                  <a:srgbClr val="000000"/>
                </a:solidFill>
                <a:latin typeface="ITC Slimbach Std"/>
              </a:rPr>
              <a:t>Now that we have examined the necessary schedules, let’s take a look at the various membership awards that fall within the scope of our program.</a:t>
            </a:r>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4</a:t>
            </a:fld>
            <a:endParaRPr lang="en-US"/>
          </a:p>
        </p:txBody>
      </p:sp>
    </p:spTree>
    <p:extLst>
      <p:ext uri="{BB962C8B-B14F-4D97-AF65-F5344CB8AC3E}">
        <p14:creationId xmlns:p14="http://schemas.microsoft.com/office/powerpoint/2010/main" val="329983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a:rPr>
              <a:t>The first section of awards in this presentation are awarded to the post and address </a:t>
            </a:r>
            <a:r>
              <a:rPr lang="en-US" sz="1800" b="1" i="0" u="none" strike="noStrike" baseline="0" dirty="0">
                <a:solidFill>
                  <a:srgbClr val="000000"/>
                </a:solidFill>
                <a:latin typeface="Myriad Pro"/>
              </a:rPr>
              <a:t>advance membership</a:t>
            </a:r>
            <a:r>
              <a:rPr lang="en-US" sz="1800" b="0" i="0" u="none" strike="noStrike" baseline="0" dirty="0">
                <a:solidFill>
                  <a:srgbClr val="000000"/>
                </a:solidFill>
                <a:latin typeface="Myriad Pro"/>
              </a:rPr>
              <a:t> and other post achievements.</a:t>
            </a:r>
          </a:p>
          <a:p>
            <a:endParaRPr lang="en-US" sz="1800" b="1" i="0" u="none" strike="noStrike" baseline="0" dirty="0">
              <a:solidFill>
                <a:srgbClr val="00000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yriad Pro"/>
              </a:rPr>
              <a:t>The </a:t>
            </a:r>
            <a:r>
              <a:rPr lang="en-US" sz="1800" b="1" i="0" u="none" strike="noStrike" baseline="0" dirty="0">
                <a:solidFill>
                  <a:srgbClr val="000000"/>
                </a:solidFill>
                <a:latin typeface="Myriad Pro"/>
              </a:rPr>
              <a:t>POST HONOR RIBBON </a:t>
            </a:r>
            <a:r>
              <a:rPr lang="en-US" sz="1800" b="0" i="0" u="none" strike="noStrike" baseline="0" dirty="0">
                <a:solidFill>
                  <a:srgbClr val="000000"/>
                </a:solidFill>
                <a:latin typeface="ITC Slimbach Std"/>
              </a:rPr>
              <a:t>is awarded to posts whose membership for the current membership year (as of </a:t>
            </a:r>
            <a:r>
              <a:rPr lang="en-US" sz="1800" b="0" i="0" u="sng" strike="noStrike" baseline="0" dirty="0">
                <a:solidFill>
                  <a:srgbClr val="000000"/>
                </a:solidFill>
                <a:latin typeface="ITC Slimbach Std"/>
              </a:rPr>
              <a:t>December 31</a:t>
            </a:r>
            <a:r>
              <a:rPr lang="en-US" sz="1800" b="0" i="0" u="none" strike="noStrike" baseline="0" dirty="0">
                <a:solidFill>
                  <a:srgbClr val="000000"/>
                </a:solidFill>
                <a:latin typeface="ITC Slimbach Std"/>
              </a:rPr>
              <a:t>) achieves an advance membership for the year about to begin equal to or greater than the final membership for the end of the year.  For example, a post would need to secure more 2022 memberships than 2021 membership by December 31, 2021.  Certification forms for Post Honor Ribbons must be submitted to the Membership Division by </a:t>
            </a:r>
            <a:r>
              <a:rPr lang="en-US" sz="1800" b="0" i="0" u="sng" strike="noStrike" baseline="0" dirty="0">
                <a:solidFill>
                  <a:srgbClr val="000000"/>
                </a:solidFill>
                <a:latin typeface="ITC Slimbach Std"/>
              </a:rPr>
              <a:t>January 31</a:t>
            </a:r>
            <a:r>
              <a:rPr lang="en-US" sz="1800" b="0" i="0" u="none" strike="noStrike" baseline="0" dirty="0">
                <a:solidFill>
                  <a:srgbClr val="000000"/>
                </a:solidFill>
                <a:latin typeface="ITC Slimbach Std"/>
              </a:rPr>
              <a:t>.  </a:t>
            </a:r>
            <a:r>
              <a:rPr lang="en-US" sz="1800" b="0" dirty="0">
                <a:solidFill>
                  <a:srgbClr val="000000"/>
                </a:solidFill>
                <a:latin typeface="Helvetica" panose="020B0604020202020204" pitchFamily="34" charset="0"/>
                <a:cs typeface="Helvetica" panose="020B0604020202020204" pitchFamily="34" charset="0"/>
              </a:rPr>
              <a:t>Department needs only to submit one form requesting ribbons for a total number of their posts that qualify; </a:t>
            </a:r>
            <a:r>
              <a:rPr lang="en-US" sz="1800" b="0" i="0" u="none" strike="noStrike" baseline="0" dirty="0">
                <a:solidFill>
                  <a:srgbClr val="000000"/>
                </a:solidFill>
                <a:latin typeface="ITC Slimbach Std"/>
              </a:rPr>
              <a:t>found on page 13.</a:t>
            </a:r>
          </a:p>
          <a:p>
            <a:r>
              <a:rPr lang="en-US" sz="1800" b="0" i="0" u="none" strike="noStrike" baseline="0" dirty="0">
                <a:solidFill>
                  <a:srgbClr val="000000"/>
                </a:solidFill>
                <a:latin typeface="Myriad Pro"/>
              </a:rPr>
              <a:t>The </a:t>
            </a:r>
            <a:r>
              <a:rPr lang="en-US" sz="1800" b="1" i="0" u="none" strike="noStrike" baseline="0" dirty="0">
                <a:solidFill>
                  <a:srgbClr val="000000"/>
                </a:solidFill>
                <a:latin typeface="Myriad Pro"/>
              </a:rPr>
              <a:t>CERTIFICATE OF MERITORIOUS SERVICE ALL-TIME HIGH AWARD </a:t>
            </a:r>
            <a:r>
              <a:rPr lang="en-US" sz="1800" b="0" i="0" u="none" strike="noStrike" baseline="0" dirty="0">
                <a:solidFill>
                  <a:srgbClr val="000000"/>
                </a:solidFill>
                <a:latin typeface="ITC Slimbach Std"/>
              </a:rPr>
              <a:t>is a certificate awarded to those posts which have enrolled an advance membership for the year about to start equaling or surpassing the post’s previous all-time high membership by </a:t>
            </a:r>
            <a:r>
              <a:rPr lang="en-US" sz="1800" b="0" i="0" u="sng" strike="noStrike" baseline="0" dirty="0">
                <a:solidFill>
                  <a:srgbClr val="000000"/>
                </a:solidFill>
                <a:latin typeface="ITC Slimbach Std"/>
              </a:rPr>
              <a:t>December 31</a:t>
            </a:r>
            <a:r>
              <a:rPr lang="en-US" sz="1800" b="0" i="0" u="none" strike="noStrike" baseline="0" dirty="0">
                <a:solidFill>
                  <a:srgbClr val="000000"/>
                </a:solidFill>
                <a:latin typeface="ITC Slimbach Std"/>
              </a:rPr>
              <a:t> of that year.  </a:t>
            </a:r>
            <a:r>
              <a:rPr lang="en-US" sz="1800" b="0" dirty="0">
                <a:solidFill>
                  <a:srgbClr val="000000"/>
                </a:solidFill>
                <a:latin typeface="Helvetica" panose="020B0604020202020204" pitchFamily="34" charset="0"/>
                <a:cs typeface="Helvetica" panose="020B0604020202020204" pitchFamily="34" charset="0"/>
              </a:rPr>
              <a:t>Department submits one form listing the posts who qualify for this certificate; </a:t>
            </a:r>
            <a:r>
              <a:rPr lang="en-US" sz="1800" b="0" i="0" u="none" strike="noStrike" baseline="0" dirty="0">
                <a:solidFill>
                  <a:srgbClr val="000000"/>
                </a:solidFill>
                <a:latin typeface="ITC Slimbach Std"/>
              </a:rPr>
              <a:t>found on page 14.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yriad Pro"/>
              </a:rPr>
              <a:t>The </a:t>
            </a:r>
            <a:r>
              <a:rPr lang="en-US" sz="1200" b="1" dirty="0">
                <a:solidFill>
                  <a:srgbClr val="000000"/>
                </a:solidFill>
                <a:latin typeface="Helvetica" panose="020B0604020202020204" pitchFamily="34" charset="0"/>
                <a:cs typeface="Helvetica" panose="020B0604020202020204" pitchFamily="34" charset="0"/>
              </a:rPr>
              <a:t>FIVE CONSECUTIVE YEARS ALL-TIME HIGH AWARD </a:t>
            </a:r>
            <a:r>
              <a:rPr lang="en-US" sz="1200" b="0" dirty="0">
                <a:solidFill>
                  <a:srgbClr val="000000"/>
                </a:solidFill>
                <a:latin typeface="Helvetica" panose="020B0604020202020204" pitchFamily="34" charset="0"/>
                <a:cs typeface="Helvetica" panose="020B0604020202020204" pitchFamily="34" charset="0"/>
              </a:rPr>
              <a:t>is a certificate awarded to posts that has five or more consecutive years of all-time high membership. A minimum of five consecutive years is necessary to qualify, but a citation can be earned each year the post continues its all-time high performance after the fifth year.  Department submits one form listing the posts who qualify for this certificate as well; </a:t>
            </a:r>
            <a:r>
              <a:rPr lang="en-US" sz="1200" b="0" i="0" u="none" strike="noStrike" baseline="0" dirty="0">
                <a:solidFill>
                  <a:srgbClr val="000000"/>
                </a:solidFill>
                <a:latin typeface="ITC Slimbach Std"/>
              </a:rPr>
              <a:t>found on page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ITC Slimbach Std"/>
              </a:rPr>
              <a:t>The </a:t>
            </a:r>
            <a:r>
              <a:rPr lang="en-US" sz="1800" b="1" i="0" u="none" strike="noStrike" baseline="0" dirty="0">
                <a:solidFill>
                  <a:srgbClr val="000000"/>
                </a:solidFill>
                <a:latin typeface="ITC Slimbach Std"/>
              </a:rPr>
              <a:t>POST MEMBERSHIP RETENTION</a:t>
            </a:r>
            <a:r>
              <a:rPr lang="en-US" sz="1800" b="0" i="0" u="none" strike="noStrike" baseline="0" dirty="0">
                <a:solidFill>
                  <a:srgbClr val="000000"/>
                </a:solidFill>
                <a:latin typeface="ITC Slimbach Std"/>
              </a:rPr>
              <a:t> award recognizes posts for their ability to renew their previous year’s membership. To qualify, the post must have at least the minimum number of members to maintain their post charter within their designated department and retain at least 90 percent of their previous year’s membership by the May target date. The accompanying certificate for this award will reflect retention categories of over 90, 95 and 100%. </a:t>
            </a:r>
            <a:r>
              <a:rPr lang="en-US" sz="1800" b="0" dirty="0">
                <a:solidFill>
                  <a:srgbClr val="000000"/>
                </a:solidFill>
                <a:latin typeface="Helvetica" panose="020B0604020202020204" pitchFamily="34" charset="0"/>
                <a:cs typeface="Helvetica" panose="020B0604020202020204" pitchFamily="34" charset="0"/>
              </a:rPr>
              <a:t>Department submits one form listing the posts who qualify for this certificate as well; </a:t>
            </a:r>
            <a:r>
              <a:rPr lang="en-US" sz="1800" b="0" i="0" u="none" strike="noStrike" baseline="0" dirty="0">
                <a:solidFill>
                  <a:srgbClr val="000000"/>
                </a:solidFill>
                <a:latin typeface="ITC Slimbach Std"/>
              </a:rPr>
              <a:t>found on page 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ITC Slimbach Std"/>
              </a:rPr>
              <a:t>Departments may also request a </a:t>
            </a:r>
            <a:r>
              <a:rPr lang="en-US" sz="1800" b="1" i="0" u="none" strike="noStrike" baseline="0" dirty="0">
                <a:solidFill>
                  <a:srgbClr val="000000"/>
                </a:solidFill>
                <a:latin typeface="ITC Slimbach Std"/>
              </a:rPr>
              <a:t>recognition letter </a:t>
            </a:r>
            <a:r>
              <a:rPr lang="en-US" sz="1800" b="0" i="0" u="none" strike="noStrike" baseline="0" dirty="0">
                <a:solidFill>
                  <a:srgbClr val="000000"/>
                </a:solidFill>
                <a:latin typeface="ITC Slimbach Std"/>
              </a:rPr>
              <a:t>from the national commander to posts thanking and acknowledging those individuals who have assisted in the revitalization of their post.  Department Adjutants should complete one form per post, which can be found on page 28.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ITC Slimbach 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ITC Slimbach St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DED9A413-938C-544F-8A29-8074E2BC8166}" type="slidenum">
              <a:rPr lang="en-US" smtClean="0"/>
              <a:t>5</a:t>
            </a:fld>
            <a:endParaRPr lang="en-US"/>
          </a:p>
        </p:txBody>
      </p:sp>
    </p:spTree>
    <p:extLst>
      <p:ext uri="{BB962C8B-B14F-4D97-AF65-F5344CB8AC3E}">
        <p14:creationId xmlns:p14="http://schemas.microsoft.com/office/powerpoint/2010/main" val="408796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yriad Pro"/>
              </a:rPr>
              <a:t>The next series of awards in this presentation are awarded to districts and their commanders.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yriad Pro"/>
            </a:endParaRPr>
          </a:p>
          <a:p>
            <a:r>
              <a:rPr lang="en-US" sz="1800" b="0" i="0" u="none" strike="noStrike" baseline="0" dirty="0">
                <a:solidFill>
                  <a:srgbClr val="000000"/>
                </a:solidFill>
                <a:latin typeface="ITC Slimbach Std"/>
              </a:rPr>
              <a:t>All district commanders whose May target date membership exceeds the previous year’s membership by at least the number of posts in that district, will be awarded the </a:t>
            </a:r>
            <a:r>
              <a:rPr lang="en-US" sz="1800" b="1" i="0" u="none" strike="noStrike" baseline="0" dirty="0">
                <a:solidFill>
                  <a:srgbClr val="000000"/>
                </a:solidFill>
                <a:latin typeface="ITC Slimbach Std"/>
              </a:rPr>
              <a:t>District Commander Achievement Award</a:t>
            </a:r>
            <a:r>
              <a:rPr lang="en-US" sz="1800" b="0" i="0" u="none" strike="noStrike" baseline="0" dirty="0">
                <a:solidFill>
                  <a:srgbClr val="000000"/>
                </a:solidFill>
                <a:latin typeface="ITC Slimbach Std"/>
              </a:rPr>
              <a:t>. In addition, the district will receive a </a:t>
            </a:r>
            <a:r>
              <a:rPr lang="en-US" sz="1800" b="1" i="0" u="none" strike="noStrike" baseline="0" dirty="0">
                <a:solidFill>
                  <a:srgbClr val="000000"/>
                </a:solidFill>
                <a:latin typeface="ITC Slimbach Std"/>
              </a:rPr>
              <a:t>District Honor Ribbon </a:t>
            </a:r>
            <a:r>
              <a:rPr lang="en-US" sz="1800" b="0" i="0" u="none" strike="noStrike" baseline="0" dirty="0">
                <a:solidFill>
                  <a:srgbClr val="000000"/>
                </a:solidFill>
                <a:latin typeface="ITC Slimbach Std"/>
              </a:rPr>
              <a:t>for its district colors. Department adjutants should submit the form on page 19 to national by </a:t>
            </a:r>
            <a:r>
              <a:rPr lang="en-US" sz="1800" b="0" i="0" u="sng" strike="noStrike" baseline="0" dirty="0">
                <a:solidFill>
                  <a:srgbClr val="FF0000"/>
                </a:solidFill>
                <a:latin typeface="ITC Slimbach Std"/>
              </a:rPr>
              <a:t>May 31</a:t>
            </a:r>
            <a:r>
              <a:rPr lang="en-US" sz="1800" b="0" i="0" u="none" strike="noStrike" baseline="0" dirty="0">
                <a:solidFill>
                  <a:srgbClr val="000000"/>
                </a:solidFill>
                <a:latin typeface="ITC Slimbach Std"/>
              </a:rPr>
              <a:t>. </a:t>
            </a:r>
          </a:p>
          <a:p>
            <a:r>
              <a:rPr lang="en-US" sz="1800" b="0" i="0" u="none" strike="noStrike" baseline="0" dirty="0">
                <a:solidFill>
                  <a:srgbClr val="000000"/>
                </a:solidFill>
                <a:latin typeface="ITC Slimbach Std"/>
              </a:rPr>
              <a:t>District Commanders may also receive a cap/lapel pin and certificate if their district reaches </a:t>
            </a:r>
            <a:r>
              <a:rPr lang="en-US" sz="1800" b="1" i="0" u="none" strike="noStrike" baseline="0" dirty="0">
                <a:solidFill>
                  <a:srgbClr val="000000"/>
                </a:solidFill>
                <a:latin typeface="ITC Slimbach Std"/>
              </a:rPr>
              <a:t>100%</a:t>
            </a:r>
            <a:r>
              <a:rPr lang="en-US" sz="1800" b="0" i="0" u="none" strike="noStrike" baseline="0" dirty="0">
                <a:solidFill>
                  <a:srgbClr val="000000"/>
                </a:solidFill>
                <a:latin typeface="ITC Slimbach Std"/>
              </a:rPr>
              <a:t> of the assigned district membership goal at any point during the year.  Department adjutants may submit only one form if they choose for all their districts; found on page 27.</a:t>
            </a:r>
          </a:p>
          <a:p>
            <a:pPr algn="l"/>
            <a:r>
              <a:rPr lang="en-US" sz="1800" b="0" i="0" u="none" strike="noStrike" baseline="0" dirty="0">
                <a:solidFill>
                  <a:srgbClr val="000000"/>
                </a:solidFill>
                <a:latin typeface="Myriad Pro"/>
              </a:rPr>
              <a:t>The </a:t>
            </a:r>
            <a:r>
              <a:rPr lang="en-US" sz="1800" b="1" i="0" u="none" strike="noStrike" baseline="0" dirty="0">
                <a:solidFill>
                  <a:srgbClr val="000000"/>
                </a:solidFill>
                <a:latin typeface="Myriad Pro"/>
              </a:rPr>
              <a:t>DISTRICT COMMANDER’S NEW POST ACHIEVEMENT AWARD</a:t>
            </a:r>
            <a:r>
              <a:rPr lang="en-US" sz="1800" b="0" i="0" u="none" strike="noStrike" baseline="0" dirty="0">
                <a:solidFill>
                  <a:srgbClr val="000000"/>
                </a:solidFill>
                <a:latin typeface="Myriad Pro"/>
              </a:rPr>
              <a:t> is available for </a:t>
            </a:r>
            <a:r>
              <a:rPr lang="en-US" sz="1800" b="0" i="0" u="none" strike="noStrike" baseline="0" dirty="0">
                <a:solidFill>
                  <a:srgbClr val="000000"/>
                </a:solidFill>
                <a:latin typeface="ITC Slimbach Std"/>
              </a:rPr>
              <a:t>District commanders who create new American Legion posts in their respective districts and have the new post’s temporary charter application on file at National Headquarters by the </a:t>
            </a:r>
            <a:r>
              <a:rPr lang="en-US" sz="1800" b="0" i="0" u="sng" strike="noStrike" baseline="0" dirty="0">
                <a:solidFill>
                  <a:srgbClr val="000000"/>
                </a:solidFill>
                <a:latin typeface="ITC Slimbach Std"/>
              </a:rPr>
              <a:t>May target date</a:t>
            </a:r>
            <a:r>
              <a:rPr lang="en-US" sz="1800" b="0" i="0" u="none" strike="noStrike" baseline="0" dirty="0">
                <a:solidFill>
                  <a:srgbClr val="000000"/>
                </a:solidFill>
                <a:latin typeface="ITC Slimbach Std"/>
              </a:rPr>
              <a:t>.  Department adjutants will need to complete the form on</a:t>
            </a:r>
            <a:r>
              <a:rPr lang="en-US" sz="1800" b="0" i="0" u="sng" strike="noStrike" baseline="0" dirty="0">
                <a:solidFill>
                  <a:srgbClr val="000000"/>
                </a:solidFill>
                <a:latin typeface="ITC Slimbach Std"/>
              </a:rPr>
              <a:t> </a:t>
            </a:r>
            <a:r>
              <a:rPr lang="en-US" sz="1800" b="0" i="0" u="none" strike="noStrike" baseline="0" dirty="0">
                <a:solidFill>
                  <a:srgbClr val="000000"/>
                </a:solidFill>
                <a:latin typeface="ITC Slimbach Std"/>
              </a:rPr>
              <a:t>page 18 to award these district commanders.</a:t>
            </a:r>
          </a:p>
          <a:p>
            <a:pPr algn="l"/>
            <a:r>
              <a:rPr lang="en-US" sz="1200" b="0" i="0" u="none" strike="noStrike" baseline="0" dirty="0">
                <a:solidFill>
                  <a:srgbClr val="000000"/>
                </a:solidFill>
                <a:latin typeface="Myriad Pro"/>
              </a:rPr>
              <a:t>Immediately after securing a post charter, a member may be nominated for </a:t>
            </a:r>
            <a:r>
              <a:rPr lang="en-US" sz="1200" b="1" i="0" u="none" strike="noStrike" baseline="0" dirty="0">
                <a:solidFill>
                  <a:srgbClr val="000000"/>
                </a:solidFill>
                <a:latin typeface="Myriad Pro"/>
              </a:rPr>
              <a:t>THE AMERICAN LEGION PIONEER AWARD. </a:t>
            </a:r>
            <a:r>
              <a:rPr lang="en-US" sz="1800" b="0" i="0" u="none" strike="noStrike" baseline="0" dirty="0">
                <a:solidFill>
                  <a:srgbClr val="000000"/>
                </a:solidFill>
                <a:latin typeface="ITC Slimbach Std"/>
              </a:rPr>
              <a:t>This award is a way to recognize an individual who has made the greatest contribution in helping to charter a new post and ensure its successful operation.  Departments simply need to complete the form on page 25 and can submit it at anytime.</a:t>
            </a:r>
            <a:r>
              <a:rPr lang="en-US" sz="1200" b="0" i="0" u="none" strike="noStrike" baseline="0" dirty="0">
                <a:solidFill>
                  <a:srgbClr val="000000"/>
                </a:solidFill>
                <a:latin typeface="ITC Slimbach Std"/>
              </a:rPr>
              <a:t> </a:t>
            </a:r>
          </a:p>
          <a:p>
            <a:pPr algn="l"/>
            <a:r>
              <a:rPr lang="en-US" sz="1800" b="0" i="0" u="none" strike="noStrike" baseline="0" dirty="0">
                <a:solidFill>
                  <a:srgbClr val="000000"/>
                </a:solidFill>
                <a:latin typeface="ITC Slimbach Std"/>
              </a:rPr>
              <a:t>The </a:t>
            </a:r>
            <a:r>
              <a:rPr lang="en-US" sz="1800" b="1" i="0" u="none" strike="noStrike" baseline="0" dirty="0">
                <a:solidFill>
                  <a:srgbClr val="000000"/>
                </a:solidFill>
                <a:latin typeface="ITC Slimbach Std"/>
              </a:rPr>
              <a:t>NEW POST DEVELOPMENT PIN </a:t>
            </a:r>
            <a:r>
              <a:rPr lang="en-US" sz="1800" b="0" i="0" u="none" strike="noStrike" baseline="0" dirty="0">
                <a:solidFill>
                  <a:srgbClr val="000000"/>
                </a:solidFill>
                <a:latin typeface="ITC Slimbach Std"/>
              </a:rPr>
              <a:t>is also available to any individual who assists with the initial start-up of a new post. Department adjutants may nominate volunteers at any time throughout the year by completing the form on page 28.</a:t>
            </a:r>
            <a:endParaRPr lang="en-US" sz="1200" b="0" i="0" u="none" strike="noStrike" baseline="0" dirty="0">
              <a:solidFill>
                <a:srgbClr val="000000"/>
              </a:solidFill>
              <a:latin typeface="ITC Slimbach Std"/>
            </a:endParaRPr>
          </a:p>
          <a:p>
            <a:pPr algn="l"/>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6</a:t>
            </a:fld>
            <a:endParaRPr lang="en-US"/>
          </a:p>
        </p:txBody>
      </p:sp>
    </p:spTree>
    <p:extLst>
      <p:ext uri="{BB962C8B-B14F-4D97-AF65-F5344CB8AC3E}">
        <p14:creationId xmlns:p14="http://schemas.microsoft.com/office/powerpoint/2010/main" val="191867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Myriad Pro"/>
              </a:rPr>
              <a:t>The pinnacle of district commander commendations falls at </a:t>
            </a:r>
            <a:r>
              <a:rPr lang="en-US" sz="1200" b="1" i="0" u="none" strike="noStrike" baseline="0" dirty="0">
                <a:solidFill>
                  <a:srgbClr val="000000"/>
                </a:solidFill>
                <a:latin typeface="Myriad Pro"/>
              </a:rPr>
              <a:t>DISTRICT COMMANDER RACE TO THE TOP COMPETION.</a:t>
            </a:r>
          </a:p>
          <a:p>
            <a:pPr algn="l"/>
            <a:endParaRPr lang="en-US" sz="1200" b="1" i="0" u="none" strike="noStrike" baseline="0" dirty="0">
              <a:solidFill>
                <a:srgbClr val="00000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ITC Slimbach Std"/>
              </a:rPr>
              <a:t>This competition is divided into five categories based on membership of the district without regards to geographic locations.  District commanders will compete within their respective categories based on their final membership year totals as of </a:t>
            </a:r>
            <a:r>
              <a:rPr lang="en-US" sz="1200" b="0" i="0" u="sng" strike="noStrike" baseline="0" dirty="0">
                <a:solidFill>
                  <a:srgbClr val="000000"/>
                </a:solidFill>
                <a:latin typeface="Myriad Pro"/>
              </a:rPr>
              <a:t>March 31</a:t>
            </a:r>
            <a:r>
              <a:rPr lang="en-US" sz="1200" b="0" i="0" u="none" strike="noStrike" baseline="0" dirty="0">
                <a:solidFill>
                  <a:srgbClr val="000000"/>
                </a:solidFill>
                <a:latin typeface="Myriad Pro"/>
              </a:rPr>
              <a:t>.  District must be at 100% to qualify and have the </a:t>
            </a:r>
            <a:r>
              <a:rPr lang="en-US" sz="1200" b="0" i="0" u="none" strike="noStrike" baseline="0" dirty="0">
                <a:solidFill>
                  <a:srgbClr val="000000"/>
                </a:solidFill>
                <a:latin typeface="ITC Slimbach Std"/>
              </a:rPr>
              <a:t>greatest membership percentage over the final previous year’s membership within their district category to win.</a:t>
            </a:r>
          </a:p>
          <a:p>
            <a:r>
              <a:rPr lang="en-US" sz="1200" b="0" i="0" u="none" strike="noStrike" baseline="0" dirty="0">
                <a:solidFill>
                  <a:srgbClr val="000000"/>
                </a:solidFill>
                <a:latin typeface="ITC Slimbach Std"/>
              </a:rPr>
              <a:t>You may find the Race to the Top categories on this slide as well as on page 6 of the manual.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yriad Pro"/>
              </a:rPr>
              <a:t>The</a:t>
            </a:r>
            <a:r>
              <a:rPr lang="en-US" sz="1200" b="0" i="0" u="none" strike="noStrike" baseline="0" dirty="0">
                <a:solidFill>
                  <a:srgbClr val="000000"/>
                </a:solidFill>
                <a:latin typeface="ITC Slimbach Std"/>
              </a:rPr>
              <a:t> top district commander for the national award will be selected from each of the five categories. Each first-place winner and guest are entitled to a trip to the national convention as distinguished guests of the national commander, including round-trip airfare, tickets to the National Commander’s Banquet, and hotel accommodations for six days and five nights. These district commanders also receive American Legion caps signifying they are Race to the Top winners and are awarded on stage at the national convention with ribbons for each of the district’s posts.</a:t>
            </a:r>
          </a:p>
          <a:p>
            <a:r>
              <a:rPr lang="en-US" sz="1200" b="0" i="0" u="none" strike="noStrike" baseline="0" dirty="0">
                <a:solidFill>
                  <a:srgbClr val="000000"/>
                </a:solidFill>
                <a:latin typeface="ITC Slimbach Std"/>
              </a:rPr>
              <a:t>Second and third place awards are also presented in each category.  Second-place winners are awarded checks of $500 and third-place winners are awarded checks of $375, but no additional ribbons will be awarded for the posts in those districts.</a:t>
            </a:r>
          </a:p>
          <a:p>
            <a:r>
              <a:rPr lang="en-US" sz="1200" b="0" i="0" u="none" strike="noStrike" baseline="0" dirty="0">
                <a:solidFill>
                  <a:srgbClr val="000000"/>
                </a:solidFill>
                <a:latin typeface="ITC Slimbach Std"/>
              </a:rPr>
              <a:t>Departments must submit the RTTT certification forms to national by the April target date (page 16). </a:t>
            </a:r>
          </a:p>
        </p:txBody>
      </p:sp>
      <p:sp>
        <p:nvSpPr>
          <p:cNvPr id="4" name="Slide Number Placeholder 3"/>
          <p:cNvSpPr>
            <a:spLocks noGrp="1"/>
          </p:cNvSpPr>
          <p:nvPr>
            <p:ph type="sldNum" sz="quarter" idx="5"/>
          </p:nvPr>
        </p:nvSpPr>
        <p:spPr/>
        <p:txBody>
          <a:bodyPr/>
          <a:lstStyle/>
          <a:p>
            <a:fld id="{DED9A413-938C-544F-8A29-8074E2BC8166}" type="slidenum">
              <a:rPr lang="en-US" smtClean="0"/>
              <a:t>7</a:t>
            </a:fld>
            <a:endParaRPr lang="en-US"/>
          </a:p>
        </p:txBody>
      </p:sp>
    </p:spTree>
    <p:extLst>
      <p:ext uri="{BB962C8B-B14F-4D97-AF65-F5344CB8AC3E}">
        <p14:creationId xmlns:p14="http://schemas.microsoft.com/office/powerpoint/2010/main" val="117491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Myriad Pro"/>
              </a:rPr>
              <a:t>The next set of awards are for departments for advance membership and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Myriad Pro"/>
            </a:endParaRPr>
          </a:p>
          <a:p>
            <a:r>
              <a:rPr lang="en-US" sz="1200" b="0" i="0" u="none" strike="noStrike" baseline="0" dirty="0">
                <a:solidFill>
                  <a:srgbClr val="000000"/>
                </a:solidFill>
                <a:latin typeface="Myriad Pro"/>
              </a:rPr>
              <a:t>The </a:t>
            </a:r>
            <a:r>
              <a:rPr lang="en-US" sz="1200" b="1" i="0" u="none" strike="noStrike" baseline="0" dirty="0">
                <a:solidFill>
                  <a:srgbClr val="000000"/>
                </a:solidFill>
                <a:latin typeface="Myriad Pro"/>
              </a:rPr>
              <a:t>GENERAL JOHN J. PERSHING HONOR AWARD</a:t>
            </a:r>
            <a:r>
              <a:rPr lang="en-US" sz="1200" b="0" i="0" u="none" strike="noStrike" baseline="0" dirty="0">
                <a:solidFill>
                  <a:srgbClr val="000000"/>
                </a:solidFill>
                <a:latin typeface="ITC Slimbach Std"/>
              </a:rPr>
              <a:t> plaque is given annually to the department with the greatest percentage of posts receiving the Post Honor Ribbon for achieving 100 percent or more of their previous year’s membership enrolled for the coming year by </a:t>
            </a:r>
            <a:r>
              <a:rPr lang="en-US" sz="1200" b="0" i="0" u="sng" strike="noStrike" baseline="0" dirty="0">
                <a:solidFill>
                  <a:srgbClr val="000000"/>
                </a:solidFill>
                <a:latin typeface="ITC Slimbach Std"/>
              </a:rPr>
              <a:t>December 31</a:t>
            </a:r>
            <a:r>
              <a:rPr lang="en-US" sz="1200" b="0" i="0" u="none" strike="noStrike" baseline="0" dirty="0">
                <a:solidFill>
                  <a:srgbClr val="000000"/>
                </a:solidFill>
                <a:latin typeface="ITC Slimbach Std"/>
              </a:rPr>
              <a:t> AND having reported the achievement to National Headquarters no later than </a:t>
            </a:r>
            <a:r>
              <a:rPr lang="en-US" sz="1200" b="0" i="0" u="sng" strike="noStrike" baseline="0" dirty="0">
                <a:solidFill>
                  <a:srgbClr val="000000"/>
                </a:solidFill>
                <a:latin typeface="ITC Slimbach Std"/>
              </a:rPr>
              <a:t>January 31</a:t>
            </a:r>
            <a:r>
              <a:rPr lang="en-US" sz="1200" b="0" i="0" u="none" strike="noStrike" baseline="0" dirty="0">
                <a:solidFill>
                  <a:srgbClr val="000000"/>
                </a:solidFill>
                <a:latin typeface="ITC Slimbach Std"/>
              </a:rPr>
              <a:t>.</a:t>
            </a:r>
          </a:p>
          <a:p>
            <a:r>
              <a:rPr lang="en-US" b="0" i="0" dirty="0">
                <a:solidFill>
                  <a:srgbClr val="595959"/>
                </a:solidFill>
                <a:effectLst/>
                <a:latin typeface="Arial" panose="020B0604020202020204" pitchFamily="34" charset="0"/>
              </a:rPr>
              <a:t>All departments that by </a:t>
            </a:r>
            <a:r>
              <a:rPr lang="en-US" b="0" i="0" u="sng" dirty="0">
                <a:solidFill>
                  <a:srgbClr val="595959"/>
                </a:solidFill>
                <a:effectLst/>
                <a:latin typeface="Arial" panose="020B0604020202020204" pitchFamily="34" charset="0"/>
              </a:rPr>
              <a:t>December 31 </a:t>
            </a:r>
            <a:r>
              <a:rPr lang="en-US" b="0" i="0" dirty="0">
                <a:solidFill>
                  <a:srgbClr val="595959"/>
                </a:solidFill>
                <a:effectLst/>
                <a:latin typeface="Arial" panose="020B0604020202020204" pitchFamily="34" charset="0"/>
              </a:rPr>
              <a:t>have an all-time high in membership for the current membership year (DMS included) that represents </a:t>
            </a:r>
            <a:r>
              <a:rPr lang="en-US" b="1" i="0" dirty="0">
                <a:solidFill>
                  <a:srgbClr val="595959"/>
                </a:solidFill>
                <a:effectLst/>
                <a:latin typeface="Arial" panose="020B0604020202020204" pitchFamily="34" charset="0"/>
              </a:rPr>
              <a:t>five or more consecutive years </a:t>
            </a:r>
            <a:r>
              <a:rPr lang="en-US" b="0" i="0" dirty="0">
                <a:solidFill>
                  <a:srgbClr val="595959"/>
                </a:solidFill>
                <a:effectLst/>
                <a:latin typeface="Arial" panose="020B0604020202020204" pitchFamily="34" charset="0"/>
              </a:rPr>
              <a:t>will receive a special plaque recognizing the number of consecutive years all-time high.</a:t>
            </a:r>
            <a:endParaRPr lang="en-US" dirty="0"/>
          </a:p>
          <a:p>
            <a:pPr algn="l"/>
            <a:r>
              <a:rPr lang="en-US" sz="1200" b="0" i="0" cap="none" baseline="0" dirty="0">
                <a:solidFill>
                  <a:srgbClr val="363B3F"/>
                </a:solidFill>
                <a:effectLst/>
                <a:latin typeface="Roboto Slab"/>
              </a:rPr>
              <a:t>The </a:t>
            </a:r>
            <a:r>
              <a:rPr lang="en-US" sz="1200" b="1" i="0" cap="all" baseline="0" dirty="0">
                <a:solidFill>
                  <a:srgbClr val="363B3F"/>
                </a:solidFill>
                <a:effectLst/>
                <a:latin typeface="Roboto Slab"/>
              </a:rPr>
              <a:t>Henry D. Lindsley Trophy </a:t>
            </a:r>
            <a:r>
              <a:rPr lang="en-US" sz="1200" b="0" i="0" cap="none" baseline="0" dirty="0">
                <a:solidFill>
                  <a:srgbClr val="363B3F"/>
                </a:solidFill>
                <a:effectLst/>
                <a:latin typeface="Roboto Slab"/>
              </a:rPr>
              <a:t>is awarded to the department that has attained the highest percentage of membership over its previous year’s final membership, without counting DMS in either year by </a:t>
            </a:r>
            <a:r>
              <a:rPr lang="en-US" sz="1200" b="0" i="0" u="sng" cap="none" baseline="0" dirty="0">
                <a:solidFill>
                  <a:srgbClr val="363B3F"/>
                </a:solidFill>
                <a:effectLst/>
                <a:latin typeface="Roboto Slab"/>
              </a:rPr>
              <a:t>March 31</a:t>
            </a:r>
            <a:r>
              <a:rPr lang="en-US" sz="1200" b="0" i="0" cap="none" baseline="0" dirty="0">
                <a:solidFill>
                  <a:srgbClr val="363B3F"/>
                </a:solidFill>
                <a:effectLst/>
                <a:latin typeface="Roboto Slab"/>
              </a:rPr>
              <a:t>.  </a:t>
            </a:r>
            <a:r>
              <a:rPr lang="en-US" sz="1200" b="0" i="0" dirty="0">
                <a:solidFill>
                  <a:srgbClr val="595959"/>
                </a:solidFill>
                <a:effectLst/>
                <a:latin typeface="Arial" panose="020B0604020202020204" pitchFamily="34" charset="0"/>
              </a:rPr>
              <a:t>All membership transmittals used in determining the winner of this plaque must be part of the </a:t>
            </a:r>
            <a:r>
              <a:rPr lang="en-US" sz="1200" b="0" i="0" u="sng" dirty="0">
                <a:solidFill>
                  <a:srgbClr val="595959"/>
                </a:solidFill>
                <a:effectLst/>
                <a:latin typeface="Arial" panose="020B0604020202020204" pitchFamily="34" charset="0"/>
              </a:rPr>
              <a:t>March 31 </a:t>
            </a:r>
            <a:r>
              <a:rPr lang="en-US" sz="1200" b="0" i="0" dirty="0">
                <a:solidFill>
                  <a:srgbClr val="595959"/>
                </a:solidFill>
                <a:effectLst/>
                <a:latin typeface="Arial" panose="020B0604020202020204" pitchFamily="34" charset="0"/>
              </a:rPr>
              <a:t>turn-in and must be received at National Headquarters during normal business hours on or before </a:t>
            </a:r>
            <a:r>
              <a:rPr lang="en-US" sz="1200" b="0" i="0" u="sng" dirty="0">
                <a:solidFill>
                  <a:srgbClr val="595959"/>
                </a:solidFill>
                <a:effectLst/>
                <a:latin typeface="Arial" panose="020B0604020202020204" pitchFamily="34" charset="0"/>
              </a:rPr>
              <a:t>March 31</a:t>
            </a:r>
            <a:r>
              <a:rPr lang="en-US" sz="1200" b="0" i="0" dirty="0">
                <a:solidFill>
                  <a:srgbClr val="595959"/>
                </a:solidFill>
                <a:effectLst/>
                <a:latin typeface="Arial" panose="020B0604020202020204" pitchFamily="34" charset="0"/>
              </a:rPr>
              <a:t>.</a:t>
            </a:r>
          </a:p>
          <a:p>
            <a:pPr algn="l"/>
            <a:r>
              <a:rPr lang="en-US" sz="1800" b="0" i="0" dirty="0">
                <a:solidFill>
                  <a:srgbClr val="363B3F"/>
                </a:solidFill>
                <a:effectLst/>
                <a:latin typeface="Roboto Slab"/>
              </a:rPr>
              <a:t>The </a:t>
            </a:r>
            <a:r>
              <a:rPr lang="en-US" sz="1800" b="1" i="0" cap="all" baseline="0" dirty="0">
                <a:solidFill>
                  <a:srgbClr val="363B3F"/>
                </a:solidFill>
                <a:effectLst/>
                <a:latin typeface="Roboto Slab"/>
              </a:rPr>
              <a:t>Jerry L. Hedrick Membership Award</a:t>
            </a:r>
            <a:r>
              <a:rPr lang="en-US" sz="1800" b="1" i="0" dirty="0">
                <a:solidFill>
                  <a:srgbClr val="363B3F"/>
                </a:solidFill>
                <a:effectLst/>
                <a:latin typeface="Roboto Slab"/>
              </a:rPr>
              <a:t> </a:t>
            </a:r>
            <a:r>
              <a:rPr lang="en-US" sz="1800" b="0" i="0" dirty="0">
                <a:solidFill>
                  <a:srgbClr val="363B3F"/>
                </a:solidFill>
                <a:effectLst/>
                <a:latin typeface="Roboto Slab"/>
              </a:rPr>
              <a:t>is awarded annually to a foreign department (i.e. not included among the state departments or District of Columbia) that has the highest percentage of members by </a:t>
            </a:r>
            <a:r>
              <a:rPr lang="en-US" sz="1800" b="0" i="0" u="sng" dirty="0">
                <a:solidFill>
                  <a:srgbClr val="363B3F"/>
                </a:solidFill>
                <a:effectLst/>
                <a:latin typeface="Roboto Slab"/>
              </a:rPr>
              <a:t>March 31</a:t>
            </a:r>
            <a:r>
              <a:rPr lang="en-US" sz="1800" b="0" i="0" u="none" dirty="0">
                <a:solidFill>
                  <a:srgbClr val="363B3F"/>
                </a:solidFill>
                <a:effectLst/>
                <a:latin typeface="Roboto Slab"/>
              </a:rPr>
              <a:t> </a:t>
            </a:r>
            <a:r>
              <a:rPr lang="en-US" sz="1800" b="0" i="0" dirty="0">
                <a:solidFill>
                  <a:srgbClr val="363B3F"/>
                </a:solidFill>
                <a:effectLst/>
                <a:latin typeface="Roboto Slab"/>
              </a:rPr>
              <a:t>compared with the total number of members in the department on </a:t>
            </a:r>
            <a:r>
              <a:rPr lang="en-US" sz="1800" b="0" i="0" u="sng" dirty="0">
                <a:solidFill>
                  <a:srgbClr val="363B3F"/>
                </a:solidFill>
                <a:effectLst/>
                <a:latin typeface="Roboto Slab"/>
              </a:rPr>
              <a:t>December 31 of the preceding year</a:t>
            </a:r>
            <a:r>
              <a:rPr lang="en-US" sz="1800" b="0" i="0" dirty="0">
                <a:solidFill>
                  <a:srgbClr val="363B3F"/>
                </a:solidFill>
                <a:effectLst/>
                <a:latin typeface="Roboto Slab"/>
              </a:rPr>
              <a:t>.  </a:t>
            </a:r>
            <a:r>
              <a:rPr lang="en-US" sz="1800" b="1" i="0" dirty="0">
                <a:solidFill>
                  <a:srgbClr val="363B3F"/>
                </a:solidFill>
                <a:effectLst/>
                <a:latin typeface="Roboto Slab"/>
              </a:rPr>
              <a:t>NOTE:</a:t>
            </a:r>
            <a:r>
              <a:rPr lang="en-US" sz="1800" b="0" i="0" dirty="0">
                <a:solidFill>
                  <a:srgbClr val="363B3F"/>
                </a:solidFill>
                <a:effectLst/>
                <a:latin typeface="Roboto Slab"/>
              </a:rPr>
              <a:t> This award was formerly named “The North Carolina Trophy”.</a:t>
            </a:r>
            <a:endParaRPr lang="en-US" sz="1000" b="0" i="0" u="none" strike="noStrike" baseline="0" dirty="0">
              <a:solidFill>
                <a:srgbClr val="000000"/>
              </a:solidFill>
              <a:latin typeface="ITC Slimbach 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yriad Pro"/>
              </a:rPr>
              <a:t>The </a:t>
            </a:r>
            <a:r>
              <a:rPr lang="en-US" sz="1200" b="1" i="0" cap="all" baseline="0" dirty="0">
                <a:solidFill>
                  <a:srgbClr val="363B3F"/>
                </a:solidFill>
                <a:effectLst/>
                <a:latin typeface="Roboto Slab"/>
              </a:rPr>
              <a:t>General Henri </a:t>
            </a:r>
            <a:r>
              <a:rPr lang="en-US" sz="1200" b="1" i="0" cap="all" baseline="0" dirty="0" err="1">
                <a:solidFill>
                  <a:srgbClr val="363B3F"/>
                </a:solidFill>
                <a:effectLst/>
                <a:latin typeface="Roboto Slab"/>
              </a:rPr>
              <a:t>Gouraud</a:t>
            </a:r>
            <a:r>
              <a:rPr lang="en-US" sz="1200" b="1" i="0" cap="all" baseline="0" dirty="0">
                <a:solidFill>
                  <a:srgbClr val="363B3F"/>
                </a:solidFill>
                <a:effectLst/>
                <a:latin typeface="Roboto Slab"/>
              </a:rPr>
              <a:t> Trophy Award</a:t>
            </a:r>
            <a:r>
              <a:rPr lang="en-US" sz="1200" b="1" i="0" cap="none" baseline="0" dirty="0">
                <a:solidFill>
                  <a:srgbClr val="363B3F"/>
                </a:solidFill>
                <a:effectLst/>
                <a:latin typeface="Roboto Slab"/>
              </a:rPr>
              <a:t> </a:t>
            </a:r>
            <a:r>
              <a:rPr lang="en-US" sz="1200" b="0" i="0" cap="none" baseline="0" dirty="0">
                <a:solidFill>
                  <a:srgbClr val="363B3F"/>
                </a:solidFill>
                <a:effectLst/>
                <a:latin typeface="Roboto Slab"/>
              </a:rPr>
              <a:t>is a</a:t>
            </a:r>
            <a:r>
              <a:rPr lang="en-US" sz="1200" b="0" i="0" dirty="0">
                <a:solidFill>
                  <a:srgbClr val="595959"/>
                </a:solidFill>
                <a:effectLst/>
                <a:latin typeface="Arial" panose="020B0604020202020204" pitchFamily="34" charset="0"/>
              </a:rPr>
              <a:t> plaque awarded annually to that department in each of the six categories for first exceeding its national membership goal. These department categories are the same used for determining Big Twelve winners, with one winner to be determined in each category.</a:t>
            </a:r>
          </a:p>
          <a:p>
            <a:pPr algn="l"/>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8</a:t>
            </a:fld>
            <a:endParaRPr lang="en-US"/>
          </a:p>
        </p:txBody>
      </p:sp>
    </p:spTree>
    <p:extLst>
      <p:ext uri="{BB962C8B-B14F-4D97-AF65-F5344CB8AC3E}">
        <p14:creationId xmlns:p14="http://schemas.microsoft.com/office/powerpoint/2010/main" val="372335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yriad Pro"/>
              </a:rPr>
              <a:t>Next stop on our membership awards tour, we have the </a:t>
            </a:r>
            <a:r>
              <a:rPr lang="en-US" sz="1200" b="1" i="0" u="none" strike="noStrike" baseline="0" dirty="0">
                <a:solidFill>
                  <a:srgbClr val="000000"/>
                </a:solidFill>
                <a:latin typeface="Myriad Pro"/>
              </a:rPr>
              <a:t>BIG TWELEVE COMPETION </a:t>
            </a:r>
            <a:r>
              <a:rPr lang="en-US" sz="1200" b="0" i="0" u="none" strike="noStrike" baseline="0" dirty="0">
                <a:solidFill>
                  <a:srgbClr val="000000"/>
                </a:solidFill>
                <a:latin typeface="Myriad Pro"/>
              </a:rPr>
              <a:t>awards.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Myriad Pro"/>
              </a:rPr>
              <a:t>The goals for Big 12 are set via bid system by departments, typically during </a:t>
            </a:r>
            <a:r>
              <a:rPr lang="en-US" sz="1200" b="0" i="0" u="none" strike="noStrike" baseline="0" dirty="0">
                <a:solidFill>
                  <a:srgbClr val="000000"/>
                </a:solidFill>
                <a:latin typeface="ITC Slimbach Std"/>
              </a:rPr>
              <a:t>the national roll call made at the Commanders’ and Adjutants’ Conference.  Each department must maintain its own respective roll call pledge by having remittance forms and accompanying dues to equal the pledge made, received by National Headquarters during normal business hours on or before the </a:t>
            </a:r>
            <a:r>
              <a:rPr lang="en-US" sz="1200" b="0" i="0" u="sng" strike="noStrike" baseline="0" dirty="0">
                <a:solidFill>
                  <a:srgbClr val="000000"/>
                </a:solidFill>
                <a:latin typeface="ITC Slimbach Std"/>
              </a:rPr>
              <a:t>March target date</a:t>
            </a:r>
            <a:r>
              <a:rPr lang="en-US" sz="1200" b="0" i="0" u="none" strike="noStrike" baseline="0" dirty="0">
                <a:solidFill>
                  <a:srgbClr val="000000"/>
                </a:solidFill>
                <a:latin typeface="ITC Slimbach Std"/>
              </a:rPr>
              <a:t>. The department in each category that has pledged the highest percentage, and meets this goal, are declared the winner. Transmittals in excess of the pledge, (of which must be at least 90%, not including DMS totals), will not alter the relative standing of the departments; however, defaulting among the Big Twelve by turning in a smaller number than pledged completely disqualify the department. As departments default, others in the same category move up. The winner in each category are eligible for reimbursements of computer equipment purchases up to $2,000.  Department runners-up in all six categories are eligible for reimbursements of computer equipment purchases up to $1,000.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ITC Slimbach Std"/>
              </a:rPr>
              <a:t>You may find the six Big Twelve categories broken down on this slide as well as on page 6 of the manual.</a:t>
            </a:r>
          </a:p>
          <a:p>
            <a:r>
              <a:rPr lang="en-US" sz="1200" b="1" i="0" u="none" strike="noStrike" baseline="0" dirty="0">
                <a:solidFill>
                  <a:srgbClr val="000000"/>
                </a:solidFill>
                <a:latin typeface="ITC Slimbach Std"/>
              </a:rPr>
              <a:t>Note: </a:t>
            </a:r>
            <a:r>
              <a:rPr lang="en-US" sz="1200" b="0" i="0" u="none" strike="noStrike" baseline="0" dirty="0">
                <a:solidFill>
                  <a:srgbClr val="000000"/>
                </a:solidFill>
                <a:latin typeface="ITC Slimbach Std"/>
              </a:rPr>
              <a:t>All departments winning Big Twelve awards in March must submit legible cash register receipts and request reimbursement from the National Membership Division by September 30 or lose all entitlements. </a:t>
            </a:r>
            <a:endParaRPr lang="en-US" dirty="0"/>
          </a:p>
          <a:p>
            <a:endParaRPr lang="en-US" dirty="0"/>
          </a:p>
          <a:p>
            <a:pPr algn="ctr"/>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9</a:t>
            </a:fld>
            <a:endParaRPr lang="en-US"/>
          </a:p>
        </p:txBody>
      </p:sp>
    </p:spTree>
    <p:extLst>
      <p:ext uri="{BB962C8B-B14F-4D97-AF65-F5344CB8AC3E}">
        <p14:creationId xmlns:p14="http://schemas.microsoft.com/office/powerpoint/2010/main" val="2628424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Autofit/>
          </a:bodyPr>
          <a:lstStyle>
            <a:lvl1pPr marL="0" indent="0" algn="ctr">
              <a:buNone/>
              <a:defRPr sz="3600" i="1">
                <a:solidFill>
                  <a:srgbClr val="F9C51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9735A1A-DD54-D645-889B-B50D22480D53}"/>
              </a:ext>
            </a:extLst>
          </p:cNvPr>
          <p:cNvPicPr>
            <a:picLocks noChangeAspect="1"/>
          </p:cNvPicPr>
          <p:nvPr userDrawn="1"/>
        </p:nvPicPr>
        <p:blipFill>
          <a:blip r:embed="rId3"/>
          <a:stretch>
            <a:fillRect/>
          </a:stretch>
        </p:blipFill>
        <p:spPr>
          <a:xfrm>
            <a:off x="4175573" y="335308"/>
            <a:ext cx="792853" cy="8255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38989"/>
            <a:ext cx="5486400" cy="3488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400"/>
            </a:lvl1pPr>
            <a:lvl2pPr>
              <a:defRPr sz="2000"/>
            </a:lvl2pPr>
            <a:lvl3pPr>
              <a:defRPr sz="1800"/>
            </a:lvl3pPr>
            <a:lvl4pPr>
              <a:buNone/>
              <a:defRPr/>
            </a:lvl4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130578"/>
            <a:ext cx="6019800" cy="4995585"/>
          </a:xfrm>
        </p:spPr>
        <p:txBody>
          <a:bodyPr vert="eaVert"/>
          <a:lstStyle>
            <a:lvl1pPr marL="342900" marR="0" indent="-342900" algn="l" defTabSz="457200" rtl="0" eaLnBrk="1" fontAlgn="auto" latinLnBrk="0" hangingPunct="1">
              <a:lnSpc>
                <a:spcPct val="100000"/>
              </a:lnSpc>
              <a:spcBef>
                <a:spcPct val="20000"/>
              </a:spcBef>
              <a:spcAft>
                <a:spcPts val="0"/>
              </a:spcAft>
              <a:buClr>
                <a:srgbClr val="002C54"/>
              </a:buClr>
              <a:buSzTx/>
              <a:buFont typeface="Wingdings" pitchFamily="2" charset="2"/>
              <a:buChar char="§"/>
              <a:tabLst/>
              <a:defRPr sz="2400"/>
            </a:lvl1pPr>
            <a:lvl2pPr marL="7429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000"/>
            </a:lvl2pPr>
            <a:lvl3pPr marL="1257300" marR="0" indent="-342900" algn="l" defTabSz="457200" rtl="0" eaLnBrk="1" fontAlgn="auto" latinLnBrk="0" hangingPunct="1">
              <a:lnSpc>
                <a:spcPct val="100000"/>
              </a:lnSpc>
              <a:spcBef>
                <a:spcPct val="20000"/>
              </a:spcBef>
              <a:spcAft>
                <a:spcPts val="0"/>
              </a:spcAft>
              <a:buClr>
                <a:srgbClr val="F9C51A"/>
              </a:buClr>
              <a:buSzTx/>
              <a:buFont typeface="Apple Symbols" panose="02000000000000000000" pitchFamily="2" charset="-79"/>
              <a:buChar char="≫"/>
              <a:tabLst/>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6E257-1C38-3A4A-8615-CC132D91EB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F06DE1-01D6-0F4F-8CF7-CB76205481F5}"/>
              </a:ext>
            </a:extLst>
          </p:cNvPr>
          <p:cNvSpPr>
            <a:spLocks noGrp="1"/>
          </p:cNvSpPr>
          <p:nvPr>
            <p:ph type="dt" sz="half" idx="10"/>
          </p:nvPr>
        </p:nvSpPr>
        <p:spPr/>
        <p:txBody>
          <a:bodyPr/>
          <a:lstStyle/>
          <a:p>
            <a:fld id="{E4059634-5AA4-F94E-A8DB-69439DC0F0BA}" type="datetimeFigureOut">
              <a:rPr lang="en-US" smtClean="0"/>
              <a:t>7/25/2021</a:t>
            </a:fld>
            <a:endParaRPr lang="en-US"/>
          </a:p>
        </p:txBody>
      </p:sp>
      <p:sp>
        <p:nvSpPr>
          <p:cNvPr id="4" name="Footer Placeholder 3">
            <a:extLst>
              <a:ext uri="{FF2B5EF4-FFF2-40B4-BE49-F238E27FC236}">
                <a16:creationId xmlns:a16="http://schemas.microsoft.com/office/drawing/2014/main" id="{262768E4-723E-5649-A732-043FAC17C1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79B48-1949-804C-A4B7-1EA8AC506BA9}"/>
              </a:ext>
            </a:extLst>
          </p:cNvPr>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355465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2423773"/>
            <a:ext cx="4038600" cy="3702390"/>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4059634-5AA4-F94E-A8DB-69439DC0F0BA}"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04553"/>
            <a:ext cx="4041775" cy="38216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E4059634-5AA4-F94E-A8DB-69439DC0F0BA}"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4059634-5AA4-F94E-A8DB-69439DC0F0BA}"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t"/>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2694802"/>
            <a:ext cx="3008313" cy="3431361"/>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F9611-7A6F-B745-89CC-4FBE270A95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1914"/>
            <a:ext cx="8229600" cy="74530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2196790"/>
            <a:ext cx="8229600" cy="392937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9634-5AA4-F94E-A8DB-69439DC0F0BA}" type="datetimeFigureOut">
              <a:rPr lang="en-US" smtClean="0"/>
              <a:t>7/25/2021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F9611-7A6F-B745-89CC-4FBE270A9568}"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3E8A552C-A0CD-CC43-AFA1-342DFB04773C}"/>
              </a:ext>
            </a:extLst>
          </p:cNvPr>
          <p:cNvPicPr>
            <a:picLocks noChangeAspect="1"/>
          </p:cNvPicPr>
          <p:nvPr userDrawn="1"/>
        </p:nvPicPr>
        <p:blipFill>
          <a:blip r:embed="rId15"/>
          <a:stretch>
            <a:fillRect/>
          </a:stretch>
        </p:blipFill>
        <p:spPr>
          <a:xfrm>
            <a:off x="217358" y="196486"/>
            <a:ext cx="715756" cy="7453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457200" rtl="0" eaLnBrk="1" latinLnBrk="0" hangingPunct="1">
        <a:spcBef>
          <a:spcPct val="0"/>
        </a:spcBef>
        <a:buNone/>
        <a:defRPr sz="3600" b="1" kern="1200">
          <a:solidFill>
            <a:schemeClr val="tx2"/>
          </a:solidFill>
          <a:latin typeface="Helvetica" pitchFamily="2" charset="0"/>
          <a:ea typeface="+mj-ea"/>
          <a:cs typeface="+mj-cs"/>
        </a:defRPr>
      </a:lvl1pPr>
    </p:titleStyle>
    <p:bodyStyle>
      <a:lvl1pPr marL="342900" indent="-342900" algn="l" defTabSz="457200" rtl="0" eaLnBrk="1" latinLnBrk="0" hangingPunct="1">
        <a:spcBef>
          <a:spcPct val="20000"/>
        </a:spcBef>
        <a:buClr>
          <a:schemeClr val="tx2"/>
        </a:buClr>
        <a:buFont typeface="Wingdings" pitchFamily="2" charset="2"/>
        <a:buChar char="§"/>
        <a:defRPr sz="240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panose="020B0604020202020204" pitchFamily="34" charset="0"/>
        <a:buChar char="•"/>
        <a:defRPr sz="2000" kern="1200">
          <a:solidFill>
            <a:schemeClr val="tx1"/>
          </a:solidFill>
          <a:latin typeface="Helvetica" pitchFamily="2" charset="0"/>
          <a:ea typeface="+mn-ea"/>
          <a:cs typeface="+mn-cs"/>
        </a:defRPr>
      </a:lvl2pPr>
      <a:lvl3pPr marL="1257300" indent="-342900" algn="l" defTabSz="457200" rtl="0" eaLnBrk="1" latinLnBrk="0" hangingPunct="1">
        <a:spcBef>
          <a:spcPct val="20000"/>
        </a:spcBef>
        <a:buClr>
          <a:schemeClr val="accent6"/>
        </a:buClr>
        <a:buFont typeface="Apple Symbols" panose="02000000000000000000" pitchFamily="2" charset="-79"/>
        <a:buChar char="≫"/>
        <a:defRPr sz="180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www.legion.org/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307D-2365-4129-A8B3-B1DE3CBEB04B}"/>
              </a:ext>
            </a:extLst>
          </p:cNvPr>
          <p:cNvSpPr>
            <a:spLocks noGrp="1"/>
          </p:cNvSpPr>
          <p:nvPr>
            <p:ph type="ctrTitle"/>
          </p:nvPr>
        </p:nvSpPr>
        <p:spPr/>
        <p:txBody>
          <a:bodyPr/>
          <a:lstStyle/>
          <a:p>
            <a:r>
              <a:rPr lang="en-US" dirty="0"/>
              <a:t>National Membership Awards Points Program</a:t>
            </a:r>
          </a:p>
        </p:txBody>
      </p:sp>
      <p:sp>
        <p:nvSpPr>
          <p:cNvPr id="8" name="Subtitle 2">
            <a:extLst>
              <a:ext uri="{FF2B5EF4-FFF2-40B4-BE49-F238E27FC236}">
                <a16:creationId xmlns:a16="http://schemas.microsoft.com/office/drawing/2014/main" id="{7144DB50-6E6E-4715-8275-2BA92B32FCAE}"/>
              </a:ext>
            </a:extLst>
          </p:cNvPr>
          <p:cNvSpPr txBox="1">
            <a:spLocks/>
          </p:cNvSpPr>
          <p:nvPr/>
        </p:nvSpPr>
        <p:spPr>
          <a:xfrm>
            <a:off x="131617" y="4598274"/>
            <a:ext cx="7448277" cy="1247666"/>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Wingdings" pitchFamily="2" charset="2"/>
              <a:buNone/>
              <a:defRPr sz="3600" i="1" kern="1200">
                <a:solidFill>
                  <a:srgbClr val="F9C51A"/>
                </a:solidFill>
                <a:latin typeface="Helvetica" pitchFamily="2" charset="0"/>
                <a:ea typeface="+mn-ea"/>
                <a:cs typeface="+mn-cs"/>
              </a:defRPr>
            </a:lvl1pPr>
            <a:lvl2pPr marL="457200" indent="0" algn="ctr" defTabSz="457200" rtl="0" eaLnBrk="1" latinLnBrk="0" hangingPunct="1">
              <a:spcBef>
                <a:spcPct val="20000"/>
              </a:spcBef>
              <a:buFont typeface="Arial" panose="020B0604020202020204" pitchFamily="34" charset="0"/>
              <a:buNone/>
              <a:defRPr sz="2000" kern="1200">
                <a:solidFill>
                  <a:schemeClr val="tx1">
                    <a:tint val="75000"/>
                  </a:schemeClr>
                </a:solidFill>
                <a:latin typeface="Helvetica" pitchFamily="2" charset="0"/>
                <a:ea typeface="+mn-ea"/>
                <a:cs typeface="+mn-cs"/>
              </a:defRPr>
            </a:lvl2pPr>
            <a:lvl3pPr marL="914400" indent="0" algn="ctr" defTabSz="457200" rtl="0" eaLnBrk="1" latinLnBrk="0" hangingPunct="1">
              <a:spcBef>
                <a:spcPct val="20000"/>
              </a:spcBef>
              <a:buClr>
                <a:schemeClr val="accent6"/>
              </a:buClr>
              <a:buFont typeface="Apple Symbols" panose="02000000000000000000" pitchFamily="2" charset="-79"/>
              <a:buNone/>
              <a:defRPr sz="1800" kern="1200">
                <a:solidFill>
                  <a:schemeClr val="tx1">
                    <a:tint val="75000"/>
                  </a:schemeClr>
                </a:solidFill>
                <a:latin typeface="Helvetica" pitchFamily="2" charset="0"/>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Helvetica" pitchFamily="2" charset="0"/>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Helvetica" pitchFamily="2"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i="0" dirty="0">
                <a:solidFill>
                  <a:schemeClr val="bg1"/>
                </a:solidFill>
              </a:rPr>
              <a:t>NICK ARNETT</a:t>
            </a:r>
          </a:p>
          <a:p>
            <a:pPr algn="l"/>
            <a:r>
              <a:rPr lang="en-US" sz="1800" i="0" dirty="0">
                <a:solidFill>
                  <a:schemeClr val="bg1"/>
                </a:solidFill>
              </a:rPr>
              <a:t>MEMBER ENGAGEMENT COORDINATOR</a:t>
            </a:r>
          </a:p>
          <a:p>
            <a:pPr algn="l"/>
            <a:r>
              <a:rPr lang="en-US" sz="1800" i="0" dirty="0">
                <a:solidFill>
                  <a:schemeClr val="bg1"/>
                </a:solidFill>
              </a:rPr>
              <a:t>317.630.1326    narnett@legion.org</a:t>
            </a:r>
          </a:p>
          <a:p>
            <a:endParaRPr lang="en-US" dirty="0"/>
          </a:p>
        </p:txBody>
      </p:sp>
    </p:spTree>
    <p:extLst>
      <p:ext uri="{BB962C8B-B14F-4D97-AF65-F5344CB8AC3E}">
        <p14:creationId xmlns:p14="http://schemas.microsoft.com/office/powerpoint/2010/main" val="904517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C9E7D-ABEE-4272-952B-8EA7A798034C}"/>
              </a:ext>
            </a:extLst>
          </p:cNvPr>
          <p:cNvSpPr>
            <a:spLocks noGrp="1"/>
          </p:cNvSpPr>
          <p:nvPr>
            <p:ph type="title"/>
          </p:nvPr>
        </p:nvSpPr>
        <p:spPr/>
        <p:txBody>
          <a:bodyPr/>
          <a:lstStyle/>
          <a:p>
            <a:r>
              <a:rPr lang="en-US" dirty="0"/>
              <a:t>Gold &amp; Silver Brigade</a:t>
            </a:r>
          </a:p>
        </p:txBody>
      </p:sp>
      <p:pic>
        <p:nvPicPr>
          <p:cNvPr id="6146" name="Picture 2" descr="Legionnaires hit recruiting goals despite pandemic">
            <a:extLst>
              <a:ext uri="{FF2B5EF4-FFF2-40B4-BE49-F238E27FC236}">
                <a16:creationId xmlns:a16="http://schemas.microsoft.com/office/drawing/2014/main" id="{E2D97622-9280-4363-967E-8B3E8022E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449958"/>
            <a:ext cx="4114800" cy="31461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A282164-3ABC-4299-A081-65A453617B9A}"/>
              </a:ext>
            </a:extLst>
          </p:cNvPr>
          <p:cNvSpPr txBox="1"/>
          <p:nvPr/>
        </p:nvSpPr>
        <p:spPr>
          <a:xfrm>
            <a:off x="4872789" y="2449958"/>
            <a:ext cx="3990139" cy="2062103"/>
          </a:xfrm>
          <a:prstGeom prst="rect">
            <a:avLst/>
          </a:prstGeom>
          <a:noFill/>
        </p:spPr>
        <p:txBody>
          <a:bodyPr wrap="square" rtlCol="0">
            <a:spAutoFit/>
          </a:bodyPr>
          <a:lstStyle/>
          <a:p>
            <a:r>
              <a:rPr lang="en-US" sz="1600" b="1" dirty="0">
                <a:latin typeface="Helvetica" panose="020B0604020202020204" pitchFamily="34" charset="0"/>
                <a:cs typeface="Helvetica" panose="020B0604020202020204" pitchFamily="34" charset="0"/>
              </a:rPr>
              <a:t>GOLD BRIGADE</a:t>
            </a:r>
            <a:r>
              <a:rPr lang="en-US" sz="1600" i="1" dirty="0">
                <a:latin typeface="Helvetica" panose="020B0604020202020204" pitchFamily="34" charset="0"/>
                <a:cs typeface="Helvetica" panose="020B0604020202020204" pitchFamily="34" charset="0"/>
              </a:rPr>
              <a:t>: 50 recruits</a:t>
            </a:r>
          </a:p>
          <a:p>
            <a:pPr lvl="1"/>
            <a:r>
              <a:rPr lang="en-US" sz="1600" i="1" dirty="0">
                <a:latin typeface="Helvetica" panose="020B0604020202020204" pitchFamily="34" charset="0"/>
                <a:cs typeface="Helvetica" panose="020B0604020202020204" pitchFamily="34" charset="0"/>
              </a:rPr>
              <a:t>First-Time Awardees </a:t>
            </a:r>
          </a:p>
          <a:p>
            <a:pPr lvl="1"/>
            <a:r>
              <a:rPr lang="en-US" sz="1600" i="1" dirty="0">
                <a:latin typeface="Helvetica" panose="020B0604020202020204" pitchFamily="34" charset="0"/>
                <a:cs typeface="Helvetica" panose="020B0604020202020204" pitchFamily="34" charset="0"/>
              </a:rPr>
              <a:t>Second through Fourth time </a:t>
            </a:r>
          </a:p>
          <a:p>
            <a:pPr lvl="1"/>
            <a:r>
              <a:rPr lang="en-US" sz="1600" i="1" dirty="0">
                <a:latin typeface="Helvetica" panose="020B0604020202020204" pitchFamily="34" charset="0"/>
                <a:cs typeface="Helvetica" panose="020B0604020202020204" pitchFamily="34" charset="0"/>
              </a:rPr>
              <a:t>Seventh time and beyond </a:t>
            </a:r>
          </a:p>
          <a:p>
            <a:pPr lvl="1"/>
            <a:r>
              <a:rPr lang="en-US" sz="1600" i="1" dirty="0">
                <a:latin typeface="Helvetica" panose="020B0604020202020204" pitchFamily="34" charset="0"/>
                <a:cs typeface="Helvetica" panose="020B0604020202020204" pitchFamily="34" charset="0"/>
              </a:rPr>
              <a:t>Fifth Consecutive Year Award</a:t>
            </a:r>
          </a:p>
          <a:p>
            <a:pPr lvl="1"/>
            <a:r>
              <a:rPr lang="en-US" sz="1600" i="1" dirty="0">
                <a:latin typeface="Helvetica" panose="020B0604020202020204" pitchFamily="34" charset="0"/>
                <a:cs typeface="Helvetica" panose="020B0604020202020204" pitchFamily="34" charset="0"/>
              </a:rPr>
              <a:t>Sixth Consecutive Year Award</a:t>
            </a:r>
          </a:p>
          <a:p>
            <a:pPr lvl="1"/>
            <a:r>
              <a:rPr lang="en-US" sz="1600" i="1" dirty="0">
                <a:latin typeface="Helvetica" panose="020B0604020202020204" pitchFamily="34" charset="0"/>
                <a:cs typeface="Helvetica" panose="020B0604020202020204" pitchFamily="34" charset="0"/>
              </a:rPr>
              <a:t>Tenth Consecutive Year Award</a:t>
            </a:r>
          </a:p>
          <a:p>
            <a:r>
              <a:rPr lang="en-US" sz="1600" b="1" dirty="0">
                <a:latin typeface="Helvetica" panose="020B0604020202020204" pitchFamily="34" charset="0"/>
                <a:cs typeface="Helvetica" panose="020B0604020202020204" pitchFamily="34" charset="0"/>
              </a:rPr>
              <a:t>SILVER BRIGADE: </a:t>
            </a:r>
            <a:r>
              <a:rPr lang="en-US" sz="1600" i="1" dirty="0">
                <a:latin typeface="Helvetica" panose="020B0604020202020204" pitchFamily="34" charset="0"/>
                <a:cs typeface="Helvetica" panose="020B0604020202020204" pitchFamily="34" charset="0"/>
              </a:rPr>
              <a:t>25-49 recruits</a:t>
            </a:r>
          </a:p>
        </p:txBody>
      </p:sp>
    </p:spTree>
    <p:extLst>
      <p:ext uri="{BB962C8B-B14F-4D97-AF65-F5344CB8AC3E}">
        <p14:creationId xmlns:p14="http://schemas.microsoft.com/office/powerpoint/2010/main" val="311045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F812-DA42-495E-AA6B-59D23D9B5814}"/>
              </a:ext>
            </a:extLst>
          </p:cNvPr>
          <p:cNvSpPr>
            <a:spLocks noGrp="1"/>
          </p:cNvSpPr>
          <p:nvPr>
            <p:ph type="title"/>
          </p:nvPr>
        </p:nvSpPr>
        <p:spPr/>
        <p:txBody>
          <a:bodyPr/>
          <a:lstStyle/>
          <a:p>
            <a:r>
              <a:rPr lang="en-US" dirty="0"/>
              <a:t>Recruiter of the Year</a:t>
            </a:r>
          </a:p>
        </p:txBody>
      </p:sp>
      <p:sp>
        <p:nvSpPr>
          <p:cNvPr id="5" name="TextBox 4">
            <a:extLst>
              <a:ext uri="{FF2B5EF4-FFF2-40B4-BE49-F238E27FC236}">
                <a16:creationId xmlns:a16="http://schemas.microsoft.com/office/drawing/2014/main" id="{6AB4B96C-2FE7-4554-9D93-E7921ED00F63}"/>
              </a:ext>
            </a:extLst>
          </p:cNvPr>
          <p:cNvSpPr txBox="1"/>
          <p:nvPr/>
        </p:nvSpPr>
        <p:spPr>
          <a:xfrm>
            <a:off x="1016001" y="4441924"/>
            <a:ext cx="7739604" cy="2308324"/>
          </a:xfrm>
          <a:prstGeom prst="rect">
            <a:avLst/>
          </a:prstGeom>
          <a:noFill/>
        </p:spPr>
        <p:txBody>
          <a:bodyPr wrap="square" rtlCol="0">
            <a:spAutoFit/>
          </a:bodyPr>
          <a:lstStyle/>
          <a:p>
            <a:pPr>
              <a:buClr>
                <a:schemeClr val="tx2"/>
              </a:buClr>
            </a:pPr>
            <a:r>
              <a:rPr lang="en-US" sz="1600" b="1" dirty="0">
                <a:latin typeface="Helvetica" panose="020B0604020202020204" pitchFamily="34" charset="0"/>
                <a:cs typeface="Helvetica" panose="020B0604020202020204" pitchFamily="34" charset="0"/>
              </a:rPr>
              <a:t>DEPARTMENT RECRUITER OF THE YEAR </a:t>
            </a:r>
          </a:p>
          <a:p>
            <a:pPr lvl="1">
              <a:buClr>
                <a:schemeClr val="tx2"/>
              </a:buClr>
            </a:pPr>
            <a:r>
              <a:rPr lang="en-US" sz="1600" i="1" dirty="0">
                <a:latin typeface="Helvetica" panose="020B0604020202020204" pitchFamily="34" charset="0"/>
                <a:cs typeface="Helvetica" panose="020B0604020202020204" pitchFamily="34" charset="0"/>
              </a:rPr>
              <a:t>Certificate for individual with most new recruits within department (</a:t>
            </a:r>
            <a:r>
              <a:rPr lang="en-US" sz="1600" i="1" dirty="0">
                <a:solidFill>
                  <a:srgbClr val="FF0000"/>
                </a:solidFill>
                <a:latin typeface="Helvetica" panose="020B0604020202020204" pitchFamily="34" charset="0"/>
                <a:cs typeface="Helvetica" panose="020B0604020202020204" pitchFamily="34" charset="0"/>
              </a:rPr>
              <a:t>5/31</a:t>
            </a:r>
            <a:r>
              <a:rPr lang="en-US" sz="1600" i="1" dirty="0">
                <a:latin typeface="Helvetica" panose="020B0604020202020204" pitchFamily="34" charset="0"/>
                <a:cs typeface="Helvetica" panose="020B0604020202020204" pitchFamily="34" charset="0"/>
              </a:rPr>
              <a:t>)</a:t>
            </a:r>
          </a:p>
          <a:p>
            <a:pPr>
              <a:buClr>
                <a:schemeClr val="tx2"/>
              </a:buClr>
            </a:pPr>
            <a:r>
              <a:rPr lang="en-US" sz="1600" b="1" dirty="0">
                <a:latin typeface="Helvetica" panose="020B0604020202020204" pitchFamily="34" charset="0"/>
                <a:cs typeface="Helvetica" panose="020B0604020202020204" pitchFamily="34" charset="0"/>
              </a:rPr>
              <a:t>NATIONAL RECRUITER OF THE YEAR</a:t>
            </a:r>
          </a:p>
          <a:p>
            <a:pPr lvl="1">
              <a:buClr>
                <a:schemeClr val="tx2"/>
              </a:buClr>
            </a:pPr>
            <a:r>
              <a:rPr lang="en-US" sz="1600" i="1" dirty="0">
                <a:latin typeface="Helvetica" panose="020B0604020202020204" pitchFamily="34" charset="0"/>
                <a:cs typeface="Helvetica" panose="020B0604020202020204" pitchFamily="34" charset="0"/>
              </a:rPr>
              <a:t>Individuals with the highest amount of new recruits across organization (</a:t>
            </a:r>
            <a:r>
              <a:rPr lang="en-US" sz="1600" i="1" dirty="0">
                <a:solidFill>
                  <a:srgbClr val="FF0000"/>
                </a:solidFill>
                <a:latin typeface="Helvetica" panose="020B0604020202020204" pitchFamily="34" charset="0"/>
                <a:cs typeface="Helvetica" panose="020B0604020202020204" pitchFamily="34" charset="0"/>
              </a:rPr>
              <a:t>5/31</a:t>
            </a:r>
            <a:r>
              <a:rPr lang="en-US" sz="1600" i="1" dirty="0">
                <a:latin typeface="Helvetica" panose="020B0604020202020204" pitchFamily="34" charset="0"/>
                <a:cs typeface="Helvetica" panose="020B0604020202020204" pitchFamily="34" charset="0"/>
              </a:rPr>
              <a:t>)</a:t>
            </a:r>
          </a:p>
          <a:p>
            <a:pPr lvl="2">
              <a:buClr>
                <a:schemeClr val="tx2"/>
              </a:buClr>
            </a:pPr>
            <a:r>
              <a:rPr lang="en-US" sz="1600" i="1" dirty="0">
                <a:latin typeface="Helvetica" panose="020B0604020202020204" pitchFamily="34" charset="0"/>
                <a:cs typeface="Helvetica" panose="020B0604020202020204" pitchFamily="34" charset="0"/>
              </a:rPr>
              <a:t>Winner: trip to National Convention, personalized ring</a:t>
            </a:r>
          </a:p>
          <a:p>
            <a:pPr lvl="2">
              <a:buClr>
                <a:schemeClr val="tx2"/>
              </a:buClr>
            </a:pPr>
            <a:r>
              <a:rPr lang="en-US" sz="1600" i="1" dirty="0">
                <a:latin typeface="Helvetica" panose="020B0604020202020204" pitchFamily="34" charset="0"/>
                <a:cs typeface="Helvetica" panose="020B0604020202020204" pitchFamily="34" charset="0"/>
              </a:rPr>
              <a:t>Runner up: $1,000 check and certificate</a:t>
            </a:r>
          </a:p>
          <a:p>
            <a:pPr lvl="2">
              <a:buClr>
                <a:schemeClr val="tx2"/>
              </a:buClr>
            </a:pPr>
            <a:r>
              <a:rPr lang="en-US" sz="1600" i="1" dirty="0">
                <a:latin typeface="Helvetica" panose="020B0604020202020204" pitchFamily="34" charset="0"/>
                <a:cs typeface="Helvetica" panose="020B0604020202020204" pitchFamily="34" charset="0"/>
              </a:rPr>
              <a:t>Third place: $150 check and certificate (10 awardees) </a:t>
            </a:r>
          </a:p>
          <a:p>
            <a:pPr lvl="2">
              <a:buClr>
                <a:schemeClr val="tx2"/>
              </a:buClr>
            </a:pPr>
            <a:r>
              <a:rPr lang="en-US" sz="1600" i="1" dirty="0">
                <a:latin typeface="Helvetica" panose="020B0604020202020204" pitchFamily="34" charset="0"/>
                <a:cs typeface="Helvetica" panose="020B0604020202020204" pitchFamily="34" charset="0"/>
              </a:rPr>
              <a:t>Fourth place: $100 check and certificate (15 awardees) </a:t>
            </a:r>
          </a:p>
          <a:p>
            <a:pPr>
              <a:buClr>
                <a:schemeClr val="tx2"/>
              </a:buClr>
            </a:pPr>
            <a:endParaRPr lang="en-US" sz="1600" dirty="0">
              <a:latin typeface="Helvetica" panose="020B0604020202020204" pitchFamily="34" charset="0"/>
              <a:cs typeface="Helvetica" panose="020B0604020202020204" pitchFamily="34" charset="0"/>
            </a:endParaRPr>
          </a:p>
        </p:txBody>
      </p:sp>
      <p:pic>
        <p:nvPicPr>
          <p:cNvPr id="9" name="Picture 6" descr="Legion departments name No. 1 recruiter for 2020 | The American Legion">
            <a:extLst>
              <a:ext uri="{FF2B5EF4-FFF2-40B4-BE49-F238E27FC236}">
                <a16:creationId xmlns:a16="http://schemas.microsoft.com/office/drawing/2014/main" id="{1F1EDAF9-9F53-4F8E-9545-E6FD6A799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1" y="2007220"/>
            <a:ext cx="3555999" cy="212915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xas Legionnaire named National Recruiter of the Year">
            <a:extLst>
              <a:ext uri="{FF2B5EF4-FFF2-40B4-BE49-F238E27FC236}">
                <a16:creationId xmlns:a16="http://schemas.microsoft.com/office/drawing/2014/main" id="{AAC32B76-1612-44DF-B614-AA785E4BD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215" y="2008332"/>
            <a:ext cx="3555999" cy="212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2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0928-8C01-4332-B50C-B69FDACA7D32}"/>
              </a:ext>
            </a:extLst>
          </p:cNvPr>
          <p:cNvSpPr>
            <a:spLocks noGrp="1"/>
          </p:cNvSpPr>
          <p:nvPr>
            <p:ph type="title"/>
          </p:nvPr>
        </p:nvSpPr>
        <p:spPr/>
        <p:txBody>
          <a:bodyPr/>
          <a:lstStyle/>
          <a:p>
            <a:r>
              <a:rPr lang="en-US" dirty="0"/>
              <a:t>Target Date Points Program Award</a:t>
            </a:r>
          </a:p>
        </p:txBody>
      </p:sp>
      <p:pic>
        <p:nvPicPr>
          <p:cNvPr id="6" name="Picture 5">
            <a:extLst>
              <a:ext uri="{FF2B5EF4-FFF2-40B4-BE49-F238E27FC236}">
                <a16:creationId xmlns:a16="http://schemas.microsoft.com/office/drawing/2014/main" id="{E4D14856-DFBE-421B-8389-EE23B6612B95}"/>
              </a:ext>
            </a:extLst>
          </p:cNvPr>
          <p:cNvPicPr>
            <a:picLocks noChangeAspect="1"/>
          </p:cNvPicPr>
          <p:nvPr/>
        </p:nvPicPr>
        <p:blipFill rotWithShape="1">
          <a:blip r:embed="rId3"/>
          <a:srcRect l="14835" t="21852" r="72778" b="43121"/>
          <a:stretch/>
        </p:blipFill>
        <p:spPr>
          <a:xfrm>
            <a:off x="495300" y="2423773"/>
            <a:ext cx="4038600" cy="3212169"/>
          </a:xfrm>
          <a:prstGeom prst="rect">
            <a:avLst/>
          </a:prstGeom>
          <a:ln>
            <a:noFill/>
          </a:ln>
        </p:spPr>
      </p:pic>
      <p:pic>
        <p:nvPicPr>
          <p:cNvPr id="7" name="Picture 6">
            <a:extLst>
              <a:ext uri="{FF2B5EF4-FFF2-40B4-BE49-F238E27FC236}">
                <a16:creationId xmlns:a16="http://schemas.microsoft.com/office/drawing/2014/main" id="{6849EAC0-0B15-44E7-8D6F-D6681C4319FE}"/>
              </a:ext>
            </a:extLst>
          </p:cNvPr>
          <p:cNvPicPr>
            <a:picLocks noChangeAspect="1"/>
          </p:cNvPicPr>
          <p:nvPr/>
        </p:nvPicPr>
        <p:blipFill rotWithShape="1">
          <a:blip r:embed="rId3"/>
          <a:srcRect l="14978" t="57299" r="71153" b="27489"/>
          <a:stretch/>
        </p:blipFill>
        <p:spPr>
          <a:xfrm>
            <a:off x="4648200" y="2425174"/>
            <a:ext cx="4038600" cy="1245860"/>
          </a:xfrm>
          <a:prstGeom prst="rect">
            <a:avLst/>
          </a:prstGeom>
          <a:ln>
            <a:noFill/>
          </a:ln>
        </p:spPr>
      </p:pic>
      <p:sp>
        <p:nvSpPr>
          <p:cNvPr id="8" name="Rectangle 7">
            <a:extLst>
              <a:ext uri="{FF2B5EF4-FFF2-40B4-BE49-F238E27FC236}">
                <a16:creationId xmlns:a16="http://schemas.microsoft.com/office/drawing/2014/main" id="{91C2CB11-0F50-408F-A8A6-EC6CCEBEC32F}"/>
              </a:ext>
            </a:extLst>
          </p:cNvPr>
          <p:cNvSpPr/>
          <p:nvPr/>
        </p:nvSpPr>
        <p:spPr>
          <a:xfrm>
            <a:off x="457200" y="3260558"/>
            <a:ext cx="3669632" cy="168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AC25E93-2411-40F6-A25B-7917CA9FFC10}"/>
              </a:ext>
            </a:extLst>
          </p:cNvPr>
          <p:cNvPicPr>
            <a:picLocks noChangeAspect="1"/>
          </p:cNvPicPr>
          <p:nvPr/>
        </p:nvPicPr>
        <p:blipFill rotWithShape="1">
          <a:blip r:embed="rId4"/>
          <a:srcRect l="14210" t="44351" r="70658" b="19438"/>
          <a:stretch/>
        </p:blipFill>
        <p:spPr>
          <a:xfrm>
            <a:off x="4419600" y="3671034"/>
            <a:ext cx="4495800" cy="3025897"/>
          </a:xfrm>
          <a:prstGeom prst="rect">
            <a:avLst/>
          </a:prstGeom>
        </p:spPr>
      </p:pic>
    </p:spTree>
    <p:extLst>
      <p:ext uri="{BB962C8B-B14F-4D97-AF65-F5344CB8AC3E}">
        <p14:creationId xmlns:p14="http://schemas.microsoft.com/office/powerpoint/2010/main" val="4750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D5ED99-573F-4C95-8453-FC0AA5B7051A}"/>
              </a:ext>
            </a:extLst>
          </p:cNvPr>
          <p:cNvPicPr>
            <a:picLocks noChangeAspect="1"/>
          </p:cNvPicPr>
          <p:nvPr/>
        </p:nvPicPr>
        <p:blipFill rotWithShape="1">
          <a:blip r:embed="rId3"/>
          <a:srcRect l="6008" t="14578" r="62281" b="10125"/>
          <a:stretch/>
        </p:blipFill>
        <p:spPr>
          <a:xfrm>
            <a:off x="500465" y="1299411"/>
            <a:ext cx="8143069" cy="5438273"/>
          </a:xfrm>
          <a:prstGeom prst="rect">
            <a:avLst/>
          </a:prstGeom>
        </p:spPr>
      </p:pic>
    </p:spTree>
    <p:extLst>
      <p:ext uri="{BB962C8B-B14F-4D97-AF65-F5344CB8AC3E}">
        <p14:creationId xmlns:p14="http://schemas.microsoft.com/office/powerpoint/2010/main" val="428712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201DD3-61C0-4BDC-A437-969E5783959B}"/>
              </a:ext>
            </a:extLst>
          </p:cNvPr>
          <p:cNvSpPr>
            <a:spLocks noGrp="1"/>
          </p:cNvSpPr>
          <p:nvPr>
            <p:ph type="title"/>
          </p:nvPr>
        </p:nvSpPr>
        <p:spPr/>
        <p:txBody>
          <a:bodyPr/>
          <a:lstStyle/>
          <a:p>
            <a:r>
              <a:rPr lang="en-US" dirty="0"/>
              <a:t>Reconnect</a:t>
            </a:r>
          </a:p>
        </p:txBody>
      </p:sp>
      <p:pic>
        <p:nvPicPr>
          <p:cNvPr id="7170" name="Picture 2" descr="Military and Veteran Burial Benefits and Funeral Honors">
            <a:extLst>
              <a:ext uri="{FF2B5EF4-FFF2-40B4-BE49-F238E27FC236}">
                <a16:creationId xmlns:a16="http://schemas.microsoft.com/office/drawing/2014/main" id="{2A53553B-ABA6-448D-AD3B-AFCD00496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94"/>
          <a:stretch/>
        </p:blipFill>
        <p:spPr bwMode="auto">
          <a:xfrm>
            <a:off x="4608096" y="4372139"/>
            <a:ext cx="4312362" cy="227750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egion aims to help ease transition for servicemembers">
            <a:extLst>
              <a:ext uri="{FF2B5EF4-FFF2-40B4-BE49-F238E27FC236}">
                <a16:creationId xmlns:a16="http://schemas.microsoft.com/office/drawing/2014/main" id="{DD82DD59-65B5-4F97-9E08-B338F5F2A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86" y="4372139"/>
            <a:ext cx="4312362" cy="22775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raining | The American Legion">
            <a:extLst>
              <a:ext uri="{FF2B5EF4-FFF2-40B4-BE49-F238E27FC236}">
                <a16:creationId xmlns:a16="http://schemas.microsoft.com/office/drawing/2014/main" id="{73E52EFB-A852-4AC7-93A8-620EC8B4CE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53" r="4026" b="46437"/>
          <a:stretch/>
        </p:blipFill>
        <p:spPr bwMode="auto">
          <a:xfrm>
            <a:off x="195886" y="2007220"/>
            <a:ext cx="4312362" cy="22775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5612ED-8D8C-49B2-8172-66C08C87B760}"/>
              </a:ext>
            </a:extLst>
          </p:cNvPr>
          <p:cNvSpPr txBox="1"/>
          <p:nvPr/>
        </p:nvSpPr>
        <p:spPr>
          <a:xfrm>
            <a:off x="4769207" y="2055470"/>
            <a:ext cx="3990139" cy="196977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sz="1600" i="1" dirty="0">
                <a:latin typeface="Helvetica" panose="020B0604020202020204" pitchFamily="34" charset="0"/>
                <a:cs typeface="Helvetica" panose="020B0604020202020204" pitchFamily="34" charset="0"/>
              </a:rPr>
              <a:t>Interaction with military showing programs &amp; services</a:t>
            </a:r>
          </a:p>
          <a:p>
            <a:pPr marL="285750" indent="-285750">
              <a:spcBef>
                <a:spcPts val="1200"/>
              </a:spcBef>
              <a:buFont typeface="Wingdings" panose="05000000000000000000" pitchFamily="2" charset="2"/>
              <a:buChar char="§"/>
            </a:pPr>
            <a:r>
              <a:rPr lang="en-US" sz="1600" i="1" dirty="0">
                <a:latin typeface="Helvetica" panose="020B0604020202020204" pitchFamily="34" charset="0"/>
                <a:cs typeface="Helvetica" panose="020B0604020202020204" pitchFamily="34" charset="0"/>
              </a:rPr>
              <a:t>Points towards </a:t>
            </a:r>
            <a:r>
              <a:rPr lang="en-US" sz="1600" b="1" dirty="0">
                <a:latin typeface="Helvetica" panose="020B0604020202020204" pitchFamily="34" charset="0"/>
                <a:cs typeface="Helvetica" panose="020B0604020202020204" pitchFamily="34" charset="0"/>
              </a:rPr>
              <a:t>TARGET DATE POINTS PROGRAM AWARD </a:t>
            </a:r>
            <a:r>
              <a:rPr lang="en-US" sz="1600" i="1" dirty="0">
                <a:latin typeface="Helvetica" panose="020B0604020202020204" pitchFamily="34" charset="0"/>
                <a:cs typeface="Helvetica" panose="020B0604020202020204" pitchFamily="34" charset="0"/>
              </a:rPr>
              <a:t>(</a:t>
            </a:r>
            <a:r>
              <a:rPr lang="en-US" sz="1600" i="1" dirty="0">
                <a:solidFill>
                  <a:srgbClr val="FF0000"/>
                </a:solidFill>
                <a:latin typeface="Helvetica" panose="020B0604020202020204" pitchFamily="34" charset="0"/>
                <a:cs typeface="Helvetica" panose="020B0604020202020204" pitchFamily="34" charset="0"/>
              </a:rPr>
              <a:t>6/30</a:t>
            </a:r>
            <a:r>
              <a:rPr lang="en-US" sz="1600" i="1" dirty="0">
                <a:latin typeface="Helvetica" panose="020B0604020202020204" pitchFamily="34" charset="0"/>
                <a:cs typeface="Helvetica" panose="020B0604020202020204" pitchFamily="34" charset="0"/>
              </a:rPr>
              <a:t>)</a:t>
            </a:r>
          </a:p>
          <a:p>
            <a:r>
              <a:rPr lang="en-US" sz="1600" i="1" dirty="0">
                <a:latin typeface="Helvetica"/>
                <a:cs typeface="Helvetica"/>
              </a:rPr>
              <a:t>	Minimum 100 points per event</a:t>
            </a:r>
          </a:p>
          <a:p>
            <a:r>
              <a:rPr lang="en-US" sz="1600" i="1" dirty="0">
                <a:latin typeface="Helvetica"/>
                <a:cs typeface="Helvetica"/>
              </a:rPr>
              <a:t>	Maximum 5000 points total per year</a:t>
            </a:r>
          </a:p>
          <a:p>
            <a:pPr lvl="1"/>
            <a:r>
              <a:rPr lang="en-US" sz="1600" i="1" dirty="0">
                <a:latin typeface="Helvetica" panose="020B0604020202020204" pitchFamily="34" charset="0"/>
                <a:cs typeface="Helvetica" panose="020B0604020202020204" pitchFamily="34" charset="0"/>
              </a:rPr>
              <a:t>Last points possible! </a:t>
            </a:r>
          </a:p>
        </p:txBody>
      </p:sp>
    </p:spTree>
    <p:extLst>
      <p:ext uri="{BB962C8B-B14F-4D97-AF65-F5344CB8AC3E}">
        <p14:creationId xmlns:p14="http://schemas.microsoft.com/office/powerpoint/2010/main" val="20113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5B37-BADE-4702-8AB6-1CDFDDC8648C}"/>
              </a:ext>
            </a:extLst>
          </p:cNvPr>
          <p:cNvSpPr>
            <a:spLocks noGrp="1"/>
          </p:cNvSpPr>
          <p:nvPr>
            <p:ph type="title"/>
          </p:nvPr>
        </p:nvSpPr>
        <p:spPr/>
        <p:txBody>
          <a:bodyPr/>
          <a:lstStyle/>
          <a:p>
            <a:r>
              <a:rPr lang="en-US" dirty="0"/>
              <a:t>National Convention</a:t>
            </a:r>
          </a:p>
        </p:txBody>
      </p:sp>
      <p:pic>
        <p:nvPicPr>
          <p:cNvPr id="1026" name="Picture 2" descr="Photos from the National Convention Parade in Houston. Photo by Eldon Lindsay/The American Legion. ">
            <a:extLst>
              <a:ext uri="{FF2B5EF4-FFF2-40B4-BE49-F238E27FC236}">
                <a16:creationId xmlns:a16="http://schemas.microsoft.com/office/drawing/2014/main" id="{FBCE01D3-5513-4C7B-A56C-84F0EC2D2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061" y="4130329"/>
            <a:ext cx="3807478" cy="2541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6BD9E2-B636-41FE-88F1-84F61C416DFE}"/>
              </a:ext>
            </a:extLst>
          </p:cNvPr>
          <p:cNvSpPr txBox="1"/>
          <p:nvPr/>
        </p:nvSpPr>
        <p:spPr>
          <a:xfrm>
            <a:off x="599650" y="2037723"/>
            <a:ext cx="8544349" cy="2062103"/>
          </a:xfrm>
          <a:prstGeom prst="rect">
            <a:avLst/>
          </a:prstGeom>
          <a:noFill/>
        </p:spPr>
        <p:txBody>
          <a:bodyPr wrap="square" rtlCol="0">
            <a:spAutoFit/>
          </a:bodyPr>
          <a:lstStyle/>
          <a:p>
            <a:r>
              <a:rPr lang="en-US" sz="1600" b="1" i="0" cap="all" baseline="0" dirty="0">
                <a:effectLst/>
                <a:latin typeface="Helvetica" pitchFamily="2" charset="0"/>
              </a:rPr>
              <a:t>NATIONAL CONVENTION HOUSING CUTOFF</a:t>
            </a:r>
            <a:endParaRPr lang="en-US" sz="1600" b="1" dirty="0">
              <a:latin typeface="Helvetica" pitchFamily="2" charset="0"/>
              <a:cs typeface="Helvetica" panose="020B0604020202020204" pitchFamily="34" charset="0"/>
            </a:endParaRPr>
          </a:p>
          <a:p>
            <a:pPr lvl="1"/>
            <a:r>
              <a:rPr lang="en-US" sz="1600" i="1" dirty="0">
                <a:latin typeface="Helvetica" pitchFamily="2" charset="0"/>
                <a:cs typeface="Helvetica" panose="020B0604020202020204" pitchFamily="34" charset="0"/>
              </a:rPr>
              <a:t>Department housing determined by membership (</a:t>
            </a:r>
            <a:r>
              <a:rPr lang="en-US" sz="1600" i="1" dirty="0">
                <a:solidFill>
                  <a:srgbClr val="FF0000"/>
                </a:solidFill>
                <a:latin typeface="Helvetica" pitchFamily="2" charset="0"/>
                <a:cs typeface="Helvetica" panose="020B0604020202020204" pitchFamily="34" charset="0"/>
              </a:rPr>
              <a:t>May Target Date</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NATIONAL CONVENTION PARADE POSITION &amp; CONVENTION HALL SEATING</a:t>
            </a:r>
          </a:p>
          <a:p>
            <a:pPr lvl="1"/>
            <a:r>
              <a:rPr lang="en-US" sz="1600" i="1" dirty="0">
                <a:latin typeface="Helvetica" pitchFamily="2" charset="0"/>
                <a:cs typeface="Helvetica" panose="020B0604020202020204" pitchFamily="34" charset="0"/>
              </a:rPr>
              <a:t>Position &amp; seating determined by department standings (</a:t>
            </a:r>
            <a:r>
              <a:rPr lang="en-US" sz="1600" i="1" dirty="0">
                <a:solidFill>
                  <a:srgbClr val="FF0000"/>
                </a:solidFill>
                <a:latin typeface="Helvetica" pitchFamily="2" charset="0"/>
                <a:cs typeface="Helvetica" panose="020B0604020202020204" pitchFamily="34" charset="0"/>
              </a:rPr>
              <a:t>June Target Date</a:t>
            </a:r>
            <a:r>
              <a:rPr lang="en-US" sz="1600" i="1" dirty="0">
                <a:latin typeface="Helvetica" pitchFamily="2" charset="0"/>
                <a:cs typeface="Helvetica" panose="020B0604020202020204" pitchFamily="34" charset="0"/>
              </a:rPr>
              <a:t>)</a:t>
            </a:r>
            <a:endParaRPr lang="en-US" sz="1600" dirty="0">
              <a:latin typeface="Helvetica" pitchFamily="2" charset="0"/>
              <a:cs typeface="Helvetica" panose="020B0604020202020204" pitchFamily="34" charset="0"/>
            </a:endParaRPr>
          </a:p>
          <a:p>
            <a:r>
              <a:rPr lang="en-US" sz="1600" b="1" dirty="0">
                <a:latin typeface="Helvetica" pitchFamily="2" charset="0"/>
                <a:cs typeface="Helvetica" panose="020B0604020202020204" pitchFamily="34" charset="0"/>
              </a:rPr>
              <a:t>O.L. BODENHAMER TROPHY AWARD</a:t>
            </a:r>
          </a:p>
          <a:p>
            <a:pPr lvl="1"/>
            <a:r>
              <a:rPr lang="en-US" sz="1600" i="1" dirty="0">
                <a:latin typeface="Helvetica" pitchFamily="2" charset="0"/>
                <a:cs typeface="Helvetica" panose="020B0604020202020204" pitchFamily="34" charset="0"/>
              </a:rPr>
              <a:t>Domestic Department designated to lead parade (</a:t>
            </a:r>
            <a:r>
              <a:rPr lang="en-US" sz="1600" i="1" dirty="0">
                <a:solidFill>
                  <a:srgbClr val="FF0000"/>
                </a:solidFill>
                <a:latin typeface="Helvetica" pitchFamily="2" charset="0"/>
                <a:cs typeface="Helvetica" panose="020B0604020202020204" pitchFamily="34" charset="0"/>
              </a:rPr>
              <a:t>June Target Date</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NATIONAL CONVENTION DELEGATE STRENGTH</a:t>
            </a:r>
          </a:p>
          <a:p>
            <a:pPr lvl="1"/>
            <a:r>
              <a:rPr lang="en-US" sz="1600" i="1" dirty="0">
                <a:latin typeface="Helvetica" pitchFamily="2" charset="0"/>
                <a:cs typeface="Helvetica" panose="020B0604020202020204" pitchFamily="34" charset="0"/>
              </a:rPr>
              <a:t>(</a:t>
            </a:r>
            <a:r>
              <a:rPr lang="en-US" sz="1600" i="1" dirty="0">
                <a:solidFill>
                  <a:srgbClr val="FF0000"/>
                </a:solidFill>
                <a:latin typeface="Helvetica" pitchFamily="2" charset="0"/>
                <a:cs typeface="Helvetica" panose="020B0604020202020204" pitchFamily="34" charset="0"/>
              </a:rPr>
              <a:t>Delegate Strength Date</a:t>
            </a:r>
            <a:r>
              <a:rPr lang="en-US" sz="1600" i="1" dirty="0">
                <a:latin typeface="Helvetica" pitchFamily="2" charset="0"/>
                <a:cs typeface="Helvetica" panose="020B0604020202020204" pitchFamily="34" charset="0"/>
              </a:rPr>
              <a:t>)</a:t>
            </a:r>
          </a:p>
        </p:txBody>
      </p:sp>
      <p:pic>
        <p:nvPicPr>
          <p:cNvPr id="1028" name="Picture 4">
            <a:extLst>
              <a:ext uri="{FF2B5EF4-FFF2-40B4-BE49-F238E27FC236}">
                <a16:creationId xmlns:a16="http://schemas.microsoft.com/office/drawing/2014/main" id="{D18321BB-5A94-497E-974F-47B6055FC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51" y="4130329"/>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8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80E82A-837D-4108-A37B-C30C76534D0B}"/>
              </a:ext>
            </a:extLst>
          </p:cNvPr>
          <p:cNvSpPr>
            <a:spLocks noGrp="1"/>
          </p:cNvSpPr>
          <p:nvPr>
            <p:ph type="title"/>
          </p:nvPr>
        </p:nvSpPr>
        <p:spPr/>
        <p:txBody>
          <a:bodyPr/>
          <a:lstStyle/>
          <a:p>
            <a:r>
              <a:rPr lang="en-US" dirty="0"/>
              <a:t>National Convention</a:t>
            </a:r>
          </a:p>
        </p:txBody>
      </p:sp>
      <p:pic>
        <p:nvPicPr>
          <p:cNvPr id="8" name="Picture 7" descr="Pence speaks at American Legion National Convention, draws protesters">
            <a:extLst>
              <a:ext uri="{FF2B5EF4-FFF2-40B4-BE49-F238E27FC236}">
                <a16:creationId xmlns:a16="http://schemas.microsoft.com/office/drawing/2014/main" id="{CB32504D-CEBD-4998-A3FC-E3A65E7593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2" r="9697" b="46164"/>
          <a:stretch/>
        </p:blipFill>
        <p:spPr bwMode="auto">
          <a:xfrm>
            <a:off x="214621" y="2079438"/>
            <a:ext cx="4882062" cy="22006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ale Barnett of Georgia is elected national commander during the General Session at the 2015 National Convention. (Photo by Lucas Carter)">
            <a:extLst>
              <a:ext uri="{FF2B5EF4-FFF2-40B4-BE49-F238E27FC236}">
                <a16:creationId xmlns:a16="http://schemas.microsoft.com/office/drawing/2014/main" id="{7A9C75BA-6EBC-4AE9-8784-B479F82D5C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945" y="2079438"/>
            <a:ext cx="3296855" cy="22006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B5A7166-3516-4C79-AD0D-6F0AA1B20CDB}"/>
              </a:ext>
            </a:extLst>
          </p:cNvPr>
          <p:cNvSpPr txBox="1"/>
          <p:nvPr/>
        </p:nvSpPr>
        <p:spPr>
          <a:xfrm>
            <a:off x="214621" y="4441286"/>
            <a:ext cx="8472180" cy="2062103"/>
          </a:xfrm>
          <a:prstGeom prst="rect">
            <a:avLst/>
          </a:prstGeom>
          <a:noFill/>
        </p:spPr>
        <p:txBody>
          <a:bodyPr wrap="square" rtlCol="0">
            <a:spAutoFit/>
          </a:bodyPr>
          <a:lstStyle/>
          <a:p>
            <a:r>
              <a:rPr lang="en-US" sz="1600" b="1" i="0" cap="all" baseline="0" dirty="0">
                <a:effectLst/>
                <a:latin typeface="Helvetica" pitchFamily="2" charset="0"/>
              </a:rPr>
              <a:t>DEPARTMENT COMMANDER OF THE YEAR AWARD</a:t>
            </a:r>
            <a:r>
              <a:rPr lang="en-US" sz="1600" b="1" dirty="0">
                <a:latin typeface="Helvetica" pitchFamily="2" charset="0"/>
                <a:cs typeface="Helvetica" panose="020B0604020202020204" pitchFamily="34" charset="0"/>
              </a:rPr>
              <a:t> </a:t>
            </a:r>
          </a:p>
          <a:p>
            <a:pPr lvl="1"/>
            <a:r>
              <a:rPr lang="en-US" sz="1600" i="1" dirty="0">
                <a:latin typeface="Helvetica" pitchFamily="2" charset="0"/>
                <a:cs typeface="Helvetica" panose="020B0604020202020204" pitchFamily="34" charset="0"/>
              </a:rPr>
              <a:t>Certificate for any department commander meets/exceeds 100% by May Target Date (</a:t>
            </a:r>
            <a:r>
              <a:rPr lang="en-US" sz="1600" i="1" dirty="0">
                <a:solidFill>
                  <a:srgbClr val="FF0000"/>
                </a:solidFill>
                <a:latin typeface="Helvetica" pitchFamily="2" charset="0"/>
                <a:cs typeface="Helvetica" panose="020B0604020202020204" pitchFamily="34" charset="0"/>
              </a:rPr>
              <a:t>May Target Date</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DEPARTMENT COMMANDER ALL-TIME HIGH AWARD</a:t>
            </a:r>
          </a:p>
          <a:p>
            <a:pPr lvl="1"/>
            <a:r>
              <a:rPr lang="en-US" sz="1600" i="1" dirty="0">
                <a:latin typeface="Helvetica" pitchFamily="2" charset="0"/>
                <a:cs typeface="Helvetica" panose="020B0604020202020204" pitchFamily="34" charset="0"/>
              </a:rPr>
              <a:t>Rings for </a:t>
            </a:r>
            <a:r>
              <a:rPr lang="en-US" sz="1600" b="0" i="1" u="none" strike="noStrike" baseline="0" dirty="0">
                <a:solidFill>
                  <a:srgbClr val="000000"/>
                </a:solidFill>
                <a:latin typeface="Helvetica" pitchFamily="2" charset="0"/>
                <a:cs typeface="Helvetica" panose="020B0604020202020204" pitchFamily="34" charset="0"/>
              </a:rPr>
              <a:t>commander, adjutant and membership chairman </a:t>
            </a:r>
            <a:r>
              <a:rPr lang="en-US" sz="1600" i="1" dirty="0">
                <a:latin typeface="Helvetica" pitchFamily="2" charset="0"/>
                <a:cs typeface="Helvetica" panose="020B0604020202020204" pitchFamily="34" charset="0"/>
              </a:rPr>
              <a:t>(DMS included) (</a:t>
            </a:r>
            <a:r>
              <a:rPr lang="en-US" sz="1600" i="1" dirty="0">
                <a:solidFill>
                  <a:srgbClr val="FF0000"/>
                </a:solidFill>
                <a:latin typeface="Helvetica" pitchFamily="2" charset="0"/>
                <a:cs typeface="Helvetica" panose="020B0604020202020204" pitchFamily="34" charset="0"/>
              </a:rPr>
              <a:t>Delegate Strength Date</a:t>
            </a:r>
            <a:r>
              <a:rPr lang="en-US" sz="1600" i="1" dirty="0">
                <a:latin typeface="Helvetica" pitchFamily="2" charset="0"/>
                <a:cs typeface="Helvetica" panose="020B0604020202020204" pitchFamily="34" charset="0"/>
              </a:rPr>
              <a:t>)</a:t>
            </a:r>
          </a:p>
          <a:p>
            <a:r>
              <a:rPr lang="en-US" sz="1600" b="1" i="1" dirty="0">
                <a:latin typeface="Helvetica" pitchFamily="2" charset="0"/>
                <a:cs typeface="Helvetica" panose="020B0604020202020204" pitchFamily="34" charset="0"/>
              </a:rPr>
              <a:t>DEPARTMENT HONOR RIBBON</a:t>
            </a:r>
          </a:p>
          <a:p>
            <a:pPr lvl="1"/>
            <a:r>
              <a:rPr lang="en-US" sz="1600" i="1" dirty="0">
                <a:latin typeface="Helvetica" pitchFamily="2" charset="0"/>
                <a:cs typeface="Helvetica" panose="020B0604020202020204" pitchFamily="34" charset="0"/>
              </a:rPr>
              <a:t> Any department surpassing previous year's membership (</a:t>
            </a:r>
            <a:r>
              <a:rPr lang="en-US" sz="1600" i="1" dirty="0">
                <a:solidFill>
                  <a:srgbClr val="FF0000"/>
                </a:solidFill>
                <a:latin typeface="Helvetica" pitchFamily="2" charset="0"/>
                <a:cs typeface="Helvetica" panose="020B0604020202020204" pitchFamily="34" charset="0"/>
              </a:rPr>
              <a:t>National Convention</a:t>
            </a:r>
            <a:r>
              <a:rPr lang="en-US" sz="1600" i="1" dirty="0">
                <a:latin typeface="Helvetica" pitchFamily="2" charset="0"/>
                <a:cs typeface="Helvetica" panose="020B0604020202020204" pitchFamily="34" charset="0"/>
              </a:rPr>
              <a:t>)</a:t>
            </a:r>
          </a:p>
        </p:txBody>
      </p:sp>
    </p:spTree>
    <p:extLst>
      <p:ext uri="{BB962C8B-B14F-4D97-AF65-F5344CB8AC3E}">
        <p14:creationId xmlns:p14="http://schemas.microsoft.com/office/powerpoint/2010/main" val="258035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19F4-B795-4872-8D09-69628628C02A}"/>
              </a:ext>
            </a:extLst>
          </p:cNvPr>
          <p:cNvSpPr>
            <a:spLocks noGrp="1"/>
          </p:cNvSpPr>
          <p:nvPr>
            <p:ph type="title"/>
          </p:nvPr>
        </p:nvSpPr>
        <p:spPr/>
        <p:txBody>
          <a:bodyPr/>
          <a:lstStyle/>
          <a:p>
            <a:r>
              <a:rPr lang="en-US" dirty="0"/>
              <a:t>Parting Words &amp; Clarifications…</a:t>
            </a:r>
          </a:p>
        </p:txBody>
      </p:sp>
      <p:sp>
        <p:nvSpPr>
          <p:cNvPr id="5" name="Content Placeholder 4">
            <a:extLst>
              <a:ext uri="{FF2B5EF4-FFF2-40B4-BE49-F238E27FC236}">
                <a16:creationId xmlns:a16="http://schemas.microsoft.com/office/drawing/2014/main" id="{66EBF0CB-FAB9-4BC1-AD79-89A2A16ED343}"/>
              </a:ext>
            </a:extLst>
          </p:cNvPr>
          <p:cNvSpPr>
            <a:spLocks noGrp="1"/>
          </p:cNvSpPr>
          <p:nvPr>
            <p:ph idx="1"/>
          </p:nvPr>
        </p:nvSpPr>
        <p:spPr>
          <a:xfrm>
            <a:off x="457200" y="2007220"/>
            <a:ext cx="8229600" cy="4690142"/>
          </a:xfrm>
        </p:spPr>
        <p:txBody>
          <a:bodyPr/>
          <a:lstStyle/>
          <a:p>
            <a:r>
              <a:rPr lang="en-US" sz="1600" b="0" i="0" u="none" strike="noStrike" baseline="0" dirty="0">
                <a:solidFill>
                  <a:srgbClr val="000000"/>
                </a:solidFill>
                <a:latin typeface="Helvetica" panose="020B0604020202020204" pitchFamily="34" charset="0"/>
                <a:cs typeface="Helvetica" panose="020B0604020202020204" pitchFamily="34" charset="0"/>
              </a:rPr>
              <a:t>Forms can be mailed directly to: </a:t>
            </a:r>
          </a:p>
          <a:p>
            <a:pPr marL="0" indent="0">
              <a:buNone/>
            </a:pPr>
            <a:r>
              <a:rPr lang="en-US" sz="1600" b="1" i="0" u="none" strike="noStrike" baseline="0" dirty="0">
                <a:solidFill>
                  <a:srgbClr val="000000"/>
                </a:solidFill>
                <a:latin typeface="Helvetica" panose="020B0604020202020204" pitchFamily="34" charset="0"/>
                <a:cs typeface="Helvetica" panose="020B0604020202020204" pitchFamily="34" charset="0"/>
              </a:rPr>
              <a:t>	The American Legion National Headquarters, </a:t>
            </a:r>
          </a:p>
          <a:p>
            <a:pPr marL="0" indent="0">
              <a:buNone/>
            </a:pPr>
            <a:r>
              <a:rPr lang="en-US" sz="1600" b="1" dirty="0">
                <a:solidFill>
                  <a:srgbClr val="000000"/>
                </a:solidFill>
                <a:latin typeface="Helvetica" panose="020B0604020202020204" pitchFamily="34" charset="0"/>
                <a:cs typeface="Helvetica" panose="020B0604020202020204" pitchFamily="34" charset="0"/>
              </a:rPr>
              <a:t>	</a:t>
            </a:r>
            <a:r>
              <a:rPr lang="en-US" sz="1600" b="1" i="0" u="none" strike="noStrike" baseline="0" dirty="0">
                <a:solidFill>
                  <a:srgbClr val="000000"/>
                </a:solidFill>
                <a:latin typeface="Helvetica" panose="020B0604020202020204" pitchFamily="34" charset="0"/>
                <a:cs typeface="Helvetica" panose="020B0604020202020204" pitchFamily="34" charset="0"/>
              </a:rPr>
              <a:t>Attn: Membership Division, </a:t>
            </a:r>
          </a:p>
          <a:p>
            <a:pPr marL="0" indent="0">
              <a:buNone/>
            </a:pPr>
            <a:r>
              <a:rPr lang="en-US" sz="1600" b="1" dirty="0">
                <a:solidFill>
                  <a:srgbClr val="000000"/>
                </a:solidFill>
                <a:latin typeface="Helvetica" panose="020B0604020202020204" pitchFamily="34" charset="0"/>
                <a:cs typeface="Helvetica" panose="020B0604020202020204" pitchFamily="34" charset="0"/>
              </a:rPr>
              <a:t>	</a:t>
            </a:r>
            <a:r>
              <a:rPr lang="en-US" sz="1600" b="1" i="0" u="none" strike="noStrike" baseline="0" dirty="0">
                <a:solidFill>
                  <a:srgbClr val="000000"/>
                </a:solidFill>
                <a:latin typeface="Helvetica" panose="020B0604020202020204" pitchFamily="34" charset="0"/>
                <a:cs typeface="Helvetica" panose="020B0604020202020204" pitchFamily="34" charset="0"/>
              </a:rPr>
              <a:t>P.O. Box 1055, Indianapolis, IN 46206</a:t>
            </a:r>
          </a:p>
          <a:p>
            <a:r>
              <a:rPr lang="en-US" sz="1600" i="0" u="none" strike="noStrike" baseline="0" dirty="0">
                <a:solidFill>
                  <a:srgbClr val="000000"/>
                </a:solidFill>
                <a:latin typeface="Helvetica" panose="020B0604020202020204" pitchFamily="34" charset="0"/>
                <a:cs typeface="Helvetica" panose="020B0604020202020204" pitchFamily="34" charset="0"/>
              </a:rPr>
              <a:t>They can also be faxed </a:t>
            </a:r>
            <a:r>
              <a:rPr lang="en-US" sz="1600" b="0" i="0" u="none" strike="noStrike" baseline="0" dirty="0">
                <a:solidFill>
                  <a:srgbClr val="000000"/>
                </a:solidFill>
                <a:latin typeface="Helvetica" panose="020B0604020202020204" pitchFamily="34" charset="0"/>
                <a:cs typeface="Helvetica" panose="020B0604020202020204" pitchFamily="34" charset="0"/>
              </a:rPr>
              <a:t>to </a:t>
            </a:r>
            <a:r>
              <a:rPr lang="en-US" sz="1600" b="1" i="0" u="none" strike="noStrike" baseline="0" dirty="0">
                <a:solidFill>
                  <a:srgbClr val="000000"/>
                </a:solidFill>
                <a:latin typeface="Helvetica" panose="020B0604020202020204" pitchFamily="34" charset="0"/>
                <a:cs typeface="Helvetica" panose="020B0604020202020204" pitchFamily="34" charset="0"/>
              </a:rPr>
              <a:t>(317) 630-1413 </a:t>
            </a:r>
            <a:r>
              <a:rPr lang="en-US" sz="1600" b="0" i="0" u="none" strike="noStrike" baseline="0" dirty="0">
                <a:solidFill>
                  <a:srgbClr val="000000"/>
                </a:solidFill>
                <a:latin typeface="Helvetica" panose="020B0604020202020204" pitchFamily="34" charset="0"/>
                <a:cs typeface="Helvetica" panose="020B0604020202020204" pitchFamily="34" charset="0"/>
              </a:rPr>
              <a:t>or emailed to </a:t>
            </a:r>
            <a:r>
              <a:rPr lang="en-US" sz="1600" b="1" i="0" u="none" strike="noStrike" baseline="0" dirty="0">
                <a:solidFill>
                  <a:srgbClr val="000000"/>
                </a:solidFill>
                <a:latin typeface="Helvetica" panose="020B0604020202020204" pitchFamily="34" charset="0"/>
                <a:cs typeface="Helvetica" panose="020B0604020202020204" pitchFamily="34" charset="0"/>
              </a:rPr>
              <a:t>membership@legion.org</a:t>
            </a:r>
            <a:r>
              <a:rPr lang="en-US" sz="1600" b="0" i="0" u="none" strike="noStrike" baseline="0" dirty="0">
                <a:solidFill>
                  <a:srgbClr val="000000"/>
                </a:solidFill>
                <a:latin typeface="Helvetica" panose="020B0604020202020204" pitchFamily="34" charset="0"/>
                <a:cs typeface="Helvetica" panose="020B0604020202020204" pitchFamily="34" charset="0"/>
              </a:rPr>
              <a:t>. </a:t>
            </a:r>
          </a:p>
          <a:p>
            <a:r>
              <a:rPr lang="en-US" sz="1600" b="0" i="0" u="none" strike="noStrike" baseline="0" dirty="0">
                <a:solidFill>
                  <a:srgbClr val="000000"/>
                </a:solidFill>
                <a:latin typeface="Helvetica" panose="020B0604020202020204" pitchFamily="34" charset="0"/>
                <a:cs typeface="Helvetica" panose="020B0604020202020204" pitchFamily="34" charset="0"/>
              </a:rPr>
              <a:t>Post, department and national recruiter forms have been incorporated into one form. Departments may make copies as needed. </a:t>
            </a:r>
          </a:p>
          <a:p>
            <a:r>
              <a:rPr lang="en-US" sz="1600" b="0" i="0" u="none" strike="noStrike" baseline="0" dirty="0">
                <a:solidFill>
                  <a:srgbClr val="000000"/>
                </a:solidFill>
                <a:latin typeface="Helvetica" panose="020B0604020202020204" pitchFamily="34" charset="0"/>
                <a:cs typeface="Helvetica" panose="020B0604020202020204" pitchFamily="34" charset="0"/>
              </a:rPr>
              <a:t>DMS memberships </a:t>
            </a:r>
            <a:r>
              <a:rPr lang="en-US" sz="1600" b="1" i="0" u="none" strike="noStrike" baseline="0" dirty="0">
                <a:solidFill>
                  <a:srgbClr val="000000"/>
                </a:solidFill>
                <a:latin typeface="Helvetica" panose="020B0604020202020204" pitchFamily="34" charset="0"/>
                <a:cs typeface="Helvetica" panose="020B0604020202020204" pitchFamily="34" charset="0"/>
              </a:rPr>
              <a:t>will</a:t>
            </a:r>
            <a:r>
              <a:rPr lang="en-US" sz="1600" b="0" i="0" u="none" strike="noStrike" baseline="0" dirty="0">
                <a:solidFill>
                  <a:srgbClr val="000000"/>
                </a:solidFill>
                <a:latin typeface="Helvetica" panose="020B0604020202020204" pitchFamily="34" charset="0"/>
                <a:cs typeface="Helvetica" panose="020B0604020202020204" pitchFamily="34" charset="0"/>
              </a:rPr>
              <a:t> </a:t>
            </a:r>
            <a:r>
              <a:rPr lang="en-US" sz="1600" b="1" i="0" u="none" strike="noStrike" baseline="0" dirty="0">
                <a:solidFill>
                  <a:srgbClr val="000000"/>
                </a:solidFill>
                <a:latin typeface="Helvetica" panose="020B0604020202020204" pitchFamily="34" charset="0"/>
                <a:cs typeface="Helvetica" panose="020B0604020202020204" pitchFamily="34" charset="0"/>
              </a:rPr>
              <a:t>not</a:t>
            </a:r>
            <a:r>
              <a:rPr lang="en-US" sz="1600" b="0" i="0" u="none" strike="noStrike" baseline="0" dirty="0">
                <a:solidFill>
                  <a:srgbClr val="000000"/>
                </a:solidFill>
                <a:latin typeface="Helvetica" panose="020B0604020202020204" pitchFamily="34" charset="0"/>
                <a:cs typeface="Helvetica" panose="020B0604020202020204" pitchFamily="34" charset="0"/>
              </a:rPr>
              <a:t> </a:t>
            </a:r>
            <a:r>
              <a:rPr lang="en-US" sz="1600" b="1" i="0" u="none" strike="noStrike" baseline="0" dirty="0">
                <a:solidFill>
                  <a:srgbClr val="000000"/>
                </a:solidFill>
                <a:latin typeface="Helvetica" panose="020B0604020202020204" pitchFamily="34" charset="0"/>
                <a:cs typeface="Helvetica" panose="020B0604020202020204" pitchFamily="34" charset="0"/>
              </a:rPr>
              <a:t>count</a:t>
            </a:r>
            <a:r>
              <a:rPr lang="en-US" sz="1600" b="0" i="0" u="none" strike="noStrike" baseline="0" dirty="0">
                <a:solidFill>
                  <a:srgbClr val="000000"/>
                </a:solidFill>
                <a:latin typeface="Helvetica" panose="020B0604020202020204" pitchFamily="34" charset="0"/>
                <a:cs typeface="Helvetica" panose="020B0604020202020204" pitchFamily="34" charset="0"/>
              </a:rPr>
              <a:t> for points and awards unless stated. DMS-acquired members </a:t>
            </a:r>
            <a:r>
              <a:rPr lang="en-US" sz="1600" b="1" i="0" u="none" strike="noStrike" baseline="0" dirty="0">
                <a:solidFill>
                  <a:srgbClr val="000000"/>
                </a:solidFill>
                <a:latin typeface="Helvetica" panose="020B0604020202020204" pitchFamily="34" charset="0"/>
                <a:cs typeface="Helvetica" panose="020B0604020202020204" pitchFamily="34" charset="0"/>
              </a:rPr>
              <a:t>will</a:t>
            </a:r>
            <a:r>
              <a:rPr lang="en-US" sz="1600" b="0" i="0" u="none" strike="noStrike" baseline="0" dirty="0">
                <a:solidFill>
                  <a:srgbClr val="000000"/>
                </a:solidFill>
                <a:latin typeface="Helvetica" panose="020B0604020202020204" pitchFamily="34" charset="0"/>
                <a:cs typeface="Helvetica" panose="020B0604020202020204" pitchFamily="34" charset="0"/>
              </a:rPr>
              <a:t> </a:t>
            </a:r>
            <a:r>
              <a:rPr lang="en-US" sz="1600" b="1" i="0" u="none" strike="noStrike" baseline="0" dirty="0">
                <a:solidFill>
                  <a:srgbClr val="000000"/>
                </a:solidFill>
                <a:latin typeface="Helvetica" panose="020B0604020202020204" pitchFamily="34" charset="0"/>
                <a:cs typeface="Helvetica" panose="020B0604020202020204" pitchFamily="34" charset="0"/>
              </a:rPr>
              <a:t>count</a:t>
            </a:r>
            <a:r>
              <a:rPr lang="en-US" sz="1600" b="0" i="0" u="none" strike="noStrike" baseline="0" dirty="0">
                <a:solidFill>
                  <a:srgbClr val="000000"/>
                </a:solidFill>
                <a:latin typeface="Helvetica" panose="020B0604020202020204" pitchFamily="34" charset="0"/>
                <a:cs typeface="Helvetica" panose="020B0604020202020204" pitchFamily="34" charset="0"/>
              </a:rPr>
              <a:t> toward all-time high awards and national convention delegate strength. </a:t>
            </a:r>
          </a:p>
          <a:p>
            <a:r>
              <a:rPr lang="en-US" sz="1600" b="0" i="0" u="none" strike="noStrike" baseline="0" dirty="0">
                <a:solidFill>
                  <a:srgbClr val="000000"/>
                </a:solidFill>
                <a:latin typeface="Helvetica" panose="020B0604020202020204" pitchFamily="34" charset="0"/>
                <a:cs typeface="Helvetica" panose="020B0604020202020204" pitchFamily="34" charset="0"/>
              </a:rPr>
              <a:t>All target date accomplishments are based on each department’s total membership on the transmittals received and successfully processed at National Headquarters by close of business on the target date. Transmittals with incorrect data or insufficient funds will not be counted. </a:t>
            </a:r>
          </a:p>
          <a:p>
            <a:r>
              <a:rPr lang="en-US" sz="1600" b="0" i="0" u="none" strike="noStrike" baseline="0" dirty="0">
                <a:solidFill>
                  <a:srgbClr val="000000"/>
                </a:solidFill>
                <a:latin typeface="Helvetica" panose="020B0604020202020204" pitchFamily="34" charset="0"/>
                <a:cs typeface="Helvetica" panose="020B0604020202020204" pitchFamily="34" charset="0"/>
              </a:rPr>
              <a:t>A </a:t>
            </a:r>
            <a:r>
              <a:rPr lang="en-US" sz="1600" b="1" i="0" u="none" strike="noStrike" baseline="0" dirty="0">
                <a:solidFill>
                  <a:srgbClr val="000000"/>
                </a:solidFill>
                <a:latin typeface="Helvetica" panose="020B0604020202020204" pitchFamily="34" charset="0"/>
                <a:cs typeface="Helvetica" panose="020B0604020202020204" pitchFamily="34" charset="0"/>
              </a:rPr>
              <a:t>new member </a:t>
            </a:r>
            <a:r>
              <a:rPr lang="en-US" sz="1600" b="0" i="0" u="none" strike="noStrike" baseline="0" dirty="0">
                <a:solidFill>
                  <a:srgbClr val="000000"/>
                </a:solidFill>
                <a:latin typeface="Helvetica" panose="020B0604020202020204" pitchFamily="34" charset="0"/>
                <a:cs typeface="Helvetica" panose="020B0604020202020204" pitchFamily="34" charset="0"/>
              </a:rPr>
              <a:t>is defined as </a:t>
            </a:r>
            <a:r>
              <a:rPr lang="en-US" sz="1600" b="0" i="1" u="none" strike="noStrike" baseline="0" dirty="0">
                <a:solidFill>
                  <a:srgbClr val="000000"/>
                </a:solidFill>
                <a:latin typeface="Helvetica" panose="020B0604020202020204" pitchFamily="34" charset="0"/>
                <a:cs typeface="Helvetica" panose="020B0604020202020204" pitchFamily="34" charset="0"/>
              </a:rPr>
              <a:t>any eligible veteran who was not a paid member in good standing for the previous members.</a:t>
            </a:r>
          </a:p>
        </p:txBody>
      </p:sp>
    </p:spTree>
    <p:extLst>
      <p:ext uri="{BB962C8B-B14F-4D97-AF65-F5344CB8AC3E}">
        <p14:creationId xmlns:p14="http://schemas.microsoft.com/office/powerpoint/2010/main" val="141538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whs\AppData\Local\Microsoft\Windows\Temporary Internet Files\Content.IE5\4TZUDI23\MC900431548[1].png"/>
          <p:cNvPicPr>
            <a:picLocks noChangeAspect="1" noChangeArrowheads="1"/>
          </p:cNvPicPr>
          <p:nvPr/>
        </p:nvPicPr>
        <p:blipFill>
          <a:blip r:embed="rId3" cstate="print"/>
          <a:srcRect/>
          <a:stretch>
            <a:fillRect/>
          </a:stretch>
        </p:blipFill>
        <p:spPr bwMode="auto">
          <a:xfrm rot="669508">
            <a:off x="5428998" y="2849346"/>
            <a:ext cx="3686764" cy="3686764"/>
          </a:xfrm>
          <a:prstGeom prst="rect">
            <a:avLst/>
          </a:prstGeom>
          <a:noFill/>
        </p:spPr>
      </p:pic>
      <p:sp>
        <p:nvSpPr>
          <p:cNvPr id="3" name="Subtitle 2"/>
          <p:cNvSpPr>
            <a:spLocks noGrp="1"/>
          </p:cNvSpPr>
          <p:nvPr>
            <p:ph type="subTitle" idx="1"/>
          </p:nvPr>
        </p:nvSpPr>
        <p:spPr>
          <a:xfrm rot="21172933">
            <a:off x="715184" y="3144785"/>
            <a:ext cx="4094230" cy="713943"/>
          </a:xfrm>
        </p:spPr>
        <p:txBody>
          <a:bodyPr>
            <a:normAutofit fontScale="92500" lnSpcReduction="20000"/>
          </a:bodyPr>
          <a:lstStyle/>
          <a:p>
            <a:r>
              <a:rPr lang="en-US" sz="5400" dirty="0"/>
              <a:t>Questions?</a:t>
            </a:r>
          </a:p>
          <a:p>
            <a:endParaRPr lang="en-US" dirty="0"/>
          </a:p>
          <a:p>
            <a:endParaRPr lang="en-US" dirty="0"/>
          </a:p>
        </p:txBody>
      </p:sp>
      <p:sp>
        <p:nvSpPr>
          <p:cNvPr id="2" name="TextBox 1">
            <a:extLst>
              <a:ext uri="{FF2B5EF4-FFF2-40B4-BE49-F238E27FC236}">
                <a16:creationId xmlns:a16="http://schemas.microsoft.com/office/drawing/2014/main" id="{496F897C-0132-416B-B84C-7FFA003810FE}"/>
              </a:ext>
            </a:extLst>
          </p:cNvPr>
          <p:cNvSpPr txBox="1"/>
          <p:nvPr/>
        </p:nvSpPr>
        <p:spPr>
          <a:xfrm>
            <a:off x="8236" y="6190891"/>
            <a:ext cx="91372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t>This institution is an equal opportunity provider.</a:t>
            </a:r>
            <a:endParaRPr lang="en-US" sz="1200" dirty="0"/>
          </a:p>
        </p:txBody>
      </p:sp>
    </p:spTree>
    <p:extLst>
      <p:ext uri="{BB962C8B-B14F-4D97-AF65-F5344CB8AC3E}">
        <p14:creationId xmlns:p14="http://schemas.microsoft.com/office/powerpoint/2010/main" val="390031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DE68D4-78FD-42D1-8108-169371D4D2F4}"/>
              </a:ext>
            </a:extLst>
          </p:cNvPr>
          <p:cNvPicPr>
            <a:picLocks noChangeAspect="1"/>
          </p:cNvPicPr>
          <p:nvPr/>
        </p:nvPicPr>
        <p:blipFill rotWithShape="1">
          <a:blip r:embed="rId3"/>
          <a:srcRect l="14078" t="13509" r="70396" b="13977"/>
          <a:stretch/>
        </p:blipFill>
        <p:spPr>
          <a:xfrm>
            <a:off x="2851484" y="1169000"/>
            <a:ext cx="3441031" cy="4520000"/>
          </a:xfrm>
          <a:prstGeom prst="rect">
            <a:avLst/>
          </a:prstGeom>
        </p:spPr>
      </p:pic>
      <p:sp>
        <p:nvSpPr>
          <p:cNvPr id="5" name="TextBox 4">
            <a:extLst>
              <a:ext uri="{FF2B5EF4-FFF2-40B4-BE49-F238E27FC236}">
                <a16:creationId xmlns:a16="http://schemas.microsoft.com/office/drawing/2014/main" id="{D53000C2-330E-41C8-8F6E-89BCBB220F84}"/>
              </a:ext>
            </a:extLst>
          </p:cNvPr>
          <p:cNvSpPr txBox="1"/>
          <p:nvPr/>
        </p:nvSpPr>
        <p:spPr>
          <a:xfrm>
            <a:off x="2985859" y="5689000"/>
            <a:ext cx="3172279" cy="646331"/>
          </a:xfrm>
          <a:prstGeom prst="rect">
            <a:avLst/>
          </a:prstGeom>
          <a:noFill/>
        </p:spPr>
        <p:txBody>
          <a:bodyPr wrap="none" rtlCol="0">
            <a:spAutoFit/>
          </a:bodyPr>
          <a:lstStyle/>
          <a:p>
            <a:pPr algn="ctr"/>
            <a:r>
              <a:rPr lang="en-US" dirty="0">
                <a:hlinkClick r:id="rId4"/>
              </a:rPr>
              <a:t>www.legion.org/publications</a:t>
            </a:r>
            <a:endParaRPr lang="en-US" dirty="0"/>
          </a:p>
          <a:p>
            <a:pPr algn="ctr"/>
            <a:endParaRPr lang="en-US" dirty="0"/>
          </a:p>
        </p:txBody>
      </p:sp>
    </p:spTree>
    <p:extLst>
      <p:ext uri="{BB962C8B-B14F-4D97-AF65-F5344CB8AC3E}">
        <p14:creationId xmlns:p14="http://schemas.microsoft.com/office/powerpoint/2010/main" val="139921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EA20E-4F4B-47E7-AC9D-1E7DD184AA7C}"/>
              </a:ext>
            </a:extLst>
          </p:cNvPr>
          <p:cNvPicPr>
            <a:picLocks noChangeAspect="1"/>
          </p:cNvPicPr>
          <p:nvPr/>
        </p:nvPicPr>
        <p:blipFill rotWithShape="1">
          <a:blip r:embed="rId3"/>
          <a:srcRect l="14739" t="21930" r="74785" b="31287"/>
          <a:stretch/>
        </p:blipFill>
        <p:spPr>
          <a:xfrm>
            <a:off x="2330520" y="1227221"/>
            <a:ext cx="4482960" cy="5630779"/>
          </a:xfrm>
          <a:prstGeom prst="rect">
            <a:avLst/>
          </a:prstGeom>
        </p:spPr>
      </p:pic>
    </p:spTree>
    <p:extLst>
      <p:ext uri="{BB962C8B-B14F-4D97-AF65-F5344CB8AC3E}">
        <p14:creationId xmlns:p14="http://schemas.microsoft.com/office/powerpoint/2010/main" val="307590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73997-57DC-4178-BC31-25358A161B2E}"/>
              </a:ext>
            </a:extLst>
          </p:cNvPr>
          <p:cNvPicPr>
            <a:picLocks noChangeAspect="1"/>
          </p:cNvPicPr>
          <p:nvPr/>
        </p:nvPicPr>
        <p:blipFill rotWithShape="1">
          <a:blip r:embed="rId3"/>
          <a:srcRect l="16842" t="30351" r="70921" b="36900"/>
          <a:stretch/>
        </p:blipFill>
        <p:spPr>
          <a:xfrm>
            <a:off x="1965115" y="1237203"/>
            <a:ext cx="5213769" cy="3924344"/>
          </a:xfrm>
          <a:prstGeom prst="rect">
            <a:avLst/>
          </a:prstGeom>
        </p:spPr>
      </p:pic>
    </p:spTree>
    <p:extLst>
      <p:ext uri="{BB962C8B-B14F-4D97-AF65-F5344CB8AC3E}">
        <p14:creationId xmlns:p14="http://schemas.microsoft.com/office/powerpoint/2010/main" val="30501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6A3C-AD86-4BA4-8E2E-BEA92CB83336}"/>
              </a:ext>
            </a:extLst>
          </p:cNvPr>
          <p:cNvSpPr>
            <a:spLocks noGrp="1"/>
          </p:cNvSpPr>
          <p:nvPr>
            <p:ph type="title"/>
          </p:nvPr>
        </p:nvSpPr>
        <p:spPr/>
        <p:txBody>
          <a:bodyPr/>
          <a:lstStyle/>
          <a:p>
            <a:r>
              <a:rPr lang="en-US" dirty="0"/>
              <a:t> Post Advance Membership </a:t>
            </a:r>
            <a:br>
              <a:rPr lang="en-US" dirty="0"/>
            </a:br>
            <a:r>
              <a:rPr lang="en-US" dirty="0"/>
              <a:t>&amp; Achievements</a:t>
            </a:r>
          </a:p>
        </p:txBody>
      </p:sp>
      <p:pic>
        <p:nvPicPr>
          <p:cNvPr id="1026" name="Picture 2" descr="Chris Dunbar receives 100% Honor Ribbon | Chester County">
            <a:extLst>
              <a:ext uri="{FF2B5EF4-FFF2-40B4-BE49-F238E27FC236}">
                <a16:creationId xmlns:a16="http://schemas.microsoft.com/office/drawing/2014/main" id="{B123BF28-E8B2-445B-88B3-928207024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96" y="2577165"/>
            <a:ext cx="3385687" cy="32520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199AA3-683C-4F97-B12D-495E7F101F26}"/>
              </a:ext>
            </a:extLst>
          </p:cNvPr>
          <p:cNvSpPr txBox="1"/>
          <p:nvPr/>
        </p:nvSpPr>
        <p:spPr>
          <a:xfrm>
            <a:off x="3840480" y="2468880"/>
            <a:ext cx="4848727" cy="4524315"/>
          </a:xfrm>
          <a:prstGeom prst="rect">
            <a:avLst/>
          </a:prstGeom>
          <a:noFill/>
        </p:spPr>
        <p:txBody>
          <a:bodyPr wrap="square" rtlCol="0">
            <a:spAutoFit/>
          </a:bodyPr>
          <a:lstStyle/>
          <a:p>
            <a:r>
              <a:rPr lang="en-US" sz="1600" b="1" dirty="0">
                <a:latin typeface="Helvetica" panose="020B0604020202020204" pitchFamily="34" charset="0"/>
                <a:cs typeface="Helvetica" panose="020B0604020202020204" pitchFamily="34" charset="0"/>
              </a:rPr>
              <a:t>POST HONOR RIBBON </a:t>
            </a:r>
          </a:p>
          <a:p>
            <a:pPr lvl="1"/>
            <a:r>
              <a:rPr lang="en-US" sz="1600" i="1" dirty="0">
                <a:latin typeface="Helvetica" panose="020B0604020202020204" pitchFamily="34" charset="0"/>
                <a:cs typeface="Helvetica" panose="020B0604020202020204" pitchFamily="34" charset="0"/>
              </a:rPr>
              <a:t>Ribbon for advance membership growth </a:t>
            </a:r>
            <a:br>
              <a:rPr lang="en-US" sz="1600" i="1" dirty="0">
                <a:latin typeface="Helvetica" panose="020B0604020202020204" pitchFamily="34" charset="0"/>
                <a:cs typeface="Helvetica" panose="020B0604020202020204" pitchFamily="34" charset="0"/>
              </a:rPr>
            </a:br>
            <a:r>
              <a:rPr lang="en-US" sz="1600" i="1" dirty="0">
                <a:latin typeface="Helvetica" panose="020B0604020202020204" pitchFamily="34" charset="0"/>
                <a:cs typeface="Helvetica" panose="020B0604020202020204" pitchFamily="34" charset="0"/>
              </a:rPr>
              <a:t>(as of </a:t>
            </a:r>
            <a:r>
              <a:rPr lang="en-US" sz="1600" i="1" dirty="0">
                <a:solidFill>
                  <a:srgbClr val="FF0000"/>
                </a:solidFill>
                <a:latin typeface="Helvetica" panose="020B0604020202020204" pitchFamily="34" charset="0"/>
                <a:cs typeface="Helvetica" panose="020B0604020202020204" pitchFamily="34" charset="0"/>
              </a:rPr>
              <a:t>12/31</a:t>
            </a:r>
            <a:r>
              <a:rPr lang="en-US" sz="1600" i="1" dirty="0">
                <a:latin typeface="Helvetica" panose="020B0604020202020204" pitchFamily="34" charset="0"/>
                <a:cs typeface="Helvetica" panose="020B0604020202020204" pitchFamily="34" charset="0"/>
              </a:rPr>
              <a:t>)</a:t>
            </a:r>
          </a:p>
          <a:p>
            <a:r>
              <a:rPr lang="en-US" sz="1600" b="1" dirty="0">
                <a:latin typeface="Helvetica" panose="020B0604020202020204" pitchFamily="34" charset="0"/>
                <a:cs typeface="Helvetica" panose="020B0604020202020204" pitchFamily="34" charset="0"/>
              </a:rPr>
              <a:t>CERTIFCATE OF MERITORIOUS SERVICE </a:t>
            </a:r>
            <a:br>
              <a:rPr lang="en-US" sz="1600" b="1" dirty="0">
                <a:latin typeface="Helvetica" panose="020B0604020202020204" pitchFamily="34" charset="0"/>
                <a:cs typeface="Helvetica" panose="020B0604020202020204" pitchFamily="34" charset="0"/>
              </a:rPr>
            </a:br>
            <a:r>
              <a:rPr lang="en-US" sz="1600" b="1" dirty="0">
                <a:latin typeface="Helvetica" panose="020B0604020202020204" pitchFamily="34" charset="0"/>
                <a:cs typeface="Helvetica" panose="020B0604020202020204" pitchFamily="34" charset="0"/>
              </a:rPr>
              <a:t>(ALL-TIME HIGH AWARD)</a:t>
            </a:r>
          </a:p>
          <a:p>
            <a:pPr lvl="1"/>
            <a:r>
              <a:rPr lang="en-US" sz="1600" i="1" dirty="0">
                <a:latin typeface="Helvetica" panose="020B0604020202020204" pitchFamily="34" charset="0"/>
                <a:cs typeface="Helvetica" panose="020B0604020202020204" pitchFamily="34" charset="0"/>
              </a:rPr>
              <a:t>Certificate for advanced membership growth (as of </a:t>
            </a:r>
            <a:r>
              <a:rPr lang="en-US" sz="1600" i="1" dirty="0">
                <a:solidFill>
                  <a:srgbClr val="FF0000"/>
                </a:solidFill>
                <a:latin typeface="Helvetica" panose="020B0604020202020204" pitchFamily="34" charset="0"/>
                <a:cs typeface="Helvetica" panose="020B0604020202020204" pitchFamily="34" charset="0"/>
              </a:rPr>
              <a:t>12/31</a:t>
            </a:r>
            <a:r>
              <a:rPr lang="en-US" sz="1600" i="1" dirty="0">
                <a:latin typeface="Helvetica" panose="020B0604020202020204" pitchFamily="34" charset="0"/>
                <a:cs typeface="Helvetica" panose="020B0604020202020204" pitchFamily="34" charset="0"/>
              </a:rPr>
              <a:t>)</a:t>
            </a:r>
          </a:p>
          <a:p>
            <a:r>
              <a:rPr lang="en-US" sz="1600" b="1" dirty="0">
                <a:latin typeface="Helvetica" panose="020B0604020202020204" pitchFamily="34" charset="0"/>
                <a:cs typeface="Helvetica" panose="020B0604020202020204" pitchFamily="34" charset="0"/>
              </a:rPr>
              <a:t>FIVE OR MORE CONSECUTIVE YEARS </a:t>
            </a:r>
            <a:br>
              <a:rPr lang="en-US" sz="1600" b="1" dirty="0">
                <a:latin typeface="Helvetica" panose="020B0604020202020204" pitchFamily="34" charset="0"/>
                <a:cs typeface="Helvetica" panose="020B0604020202020204" pitchFamily="34" charset="0"/>
              </a:rPr>
            </a:br>
            <a:r>
              <a:rPr lang="en-US" sz="1600" b="1" dirty="0">
                <a:latin typeface="Helvetica" panose="020B0604020202020204" pitchFamily="34" charset="0"/>
                <a:cs typeface="Helvetica" panose="020B0604020202020204" pitchFamily="34" charset="0"/>
              </a:rPr>
              <a:t>ALL-TIME HIGH AWARD</a:t>
            </a:r>
          </a:p>
          <a:p>
            <a:pPr lvl="1"/>
            <a:r>
              <a:rPr lang="en-US" sz="1600" i="1" dirty="0">
                <a:latin typeface="Helvetica" panose="020B0604020202020204" pitchFamily="34" charset="0"/>
                <a:cs typeface="Helvetica" panose="020B0604020202020204" pitchFamily="34" charset="0"/>
              </a:rPr>
              <a:t>Certificate (as of </a:t>
            </a:r>
            <a:r>
              <a:rPr lang="en-US" sz="1600" i="1" dirty="0">
                <a:solidFill>
                  <a:srgbClr val="FF0000"/>
                </a:solidFill>
                <a:latin typeface="Helvetica" panose="020B0604020202020204" pitchFamily="34" charset="0"/>
                <a:cs typeface="Helvetica" panose="020B0604020202020204" pitchFamily="34" charset="0"/>
              </a:rPr>
              <a:t>12/31</a:t>
            </a:r>
            <a:r>
              <a:rPr lang="en-US" sz="1600" i="1" dirty="0">
                <a:latin typeface="Helvetica" panose="020B0604020202020204" pitchFamily="34" charset="0"/>
                <a:cs typeface="Helvetica" panose="020B0604020202020204" pitchFamily="34" charset="0"/>
              </a:rPr>
              <a:t>)</a:t>
            </a:r>
          </a:p>
          <a:p>
            <a:r>
              <a:rPr lang="en-US" sz="1600" b="1" dirty="0">
                <a:latin typeface="Helvetica" panose="020B0604020202020204" pitchFamily="34" charset="0"/>
                <a:cs typeface="Helvetica" panose="020B0604020202020204" pitchFamily="34" charset="0"/>
              </a:rPr>
              <a:t>POST MEMBERSHIP RETENTION AWARD</a:t>
            </a:r>
          </a:p>
          <a:p>
            <a:pPr lvl="1"/>
            <a:r>
              <a:rPr lang="en-US" sz="1600" i="1" dirty="0">
                <a:latin typeface="Helvetica" panose="020B0604020202020204" pitchFamily="34" charset="0"/>
                <a:cs typeface="Helvetica" panose="020B0604020202020204" pitchFamily="34" charset="0"/>
              </a:rPr>
              <a:t>Certificate for 90% member retention </a:t>
            </a:r>
          </a:p>
          <a:p>
            <a:pPr lvl="1"/>
            <a:r>
              <a:rPr lang="en-US" sz="1600" i="1" dirty="0">
                <a:latin typeface="Helvetica" panose="020B0604020202020204" pitchFamily="34" charset="0"/>
                <a:cs typeface="Helvetica" panose="020B0604020202020204" pitchFamily="34" charset="0"/>
              </a:rPr>
              <a:t>(</a:t>
            </a:r>
            <a:r>
              <a:rPr lang="en-US" sz="1600" i="1" dirty="0">
                <a:solidFill>
                  <a:srgbClr val="FF0000"/>
                </a:solidFill>
                <a:latin typeface="Helvetica" panose="020B0604020202020204" pitchFamily="34" charset="0"/>
                <a:cs typeface="Helvetica" panose="020B0604020202020204" pitchFamily="34" charset="0"/>
              </a:rPr>
              <a:t>May Target Date</a:t>
            </a:r>
            <a:r>
              <a:rPr lang="en-US" sz="1600" i="1" dirty="0">
                <a:latin typeface="Helvetica" panose="020B0604020202020204" pitchFamily="34" charset="0"/>
                <a:cs typeface="Helvetica" panose="020B0604020202020204" pitchFamily="34" charset="0"/>
              </a:rPr>
              <a:t>)</a:t>
            </a:r>
          </a:p>
          <a:p>
            <a:r>
              <a:rPr lang="en-US" sz="1600" b="1" dirty="0">
                <a:latin typeface="Helvetica" panose="020B0604020202020204" pitchFamily="34" charset="0"/>
                <a:cs typeface="Helvetica" panose="020B0604020202020204" pitchFamily="34" charset="0"/>
              </a:rPr>
              <a:t>POST REVITALIZATION RECOGNITION LETTER </a:t>
            </a:r>
          </a:p>
          <a:p>
            <a:pPr lvl="1"/>
            <a:r>
              <a:rPr lang="en-US" sz="1600" i="1" dirty="0">
                <a:latin typeface="Helvetica" panose="020B0604020202020204" pitchFamily="34" charset="0"/>
                <a:cs typeface="Helvetica" panose="020B0604020202020204" pitchFamily="34" charset="0"/>
              </a:rPr>
              <a:t>Letter recognizing individuals assisting </a:t>
            </a:r>
            <a:br>
              <a:rPr lang="en-US" sz="1600" i="1" dirty="0">
                <a:latin typeface="Helvetica" panose="020B0604020202020204" pitchFamily="34" charset="0"/>
                <a:cs typeface="Helvetica" panose="020B0604020202020204" pitchFamily="34" charset="0"/>
              </a:rPr>
            </a:br>
            <a:r>
              <a:rPr lang="en-US" sz="1600" i="1" dirty="0">
                <a:latin typeface="Helvetica" panose="020B0604020202020204" pitchFamily="34" charset="0"/>
                <a:cs typeface="Helvetica" panose="020B0604020202020204" pitchFamily="34" charset="0"/>
              </a:rPr>
              <a:t>in post revitalization efforts (</a:t>
            </a:r>
            <a:r>
              <a:rPr lang="en-US" sz="1600" i="1" dirty="0">
                <a:solidFill>
                  <a:srgbClr val="FF0000"/>
                </a:solidFill>
                <a:latin typeface="Helvetica" panose="020B0604020202020204" pitchFamily="34" charset="0"/>
                <a:cs typeface="Helvetica" panose="020B0604020202020204" pitchFamily="34" charset="0"/>
              </a:rPr>
              <a:t>anytime</a:t>
            </a:r>
            <a:r>
              <a:rPr lang="en-US" sz="1600" i="1" dirty="0">
                <a:latin typeface="Helvetica" panose="020B0604020202020204" pitchFamily="34" charset="0"/>
                <a:cs typeface="Helvetica" panose="020B0604020202020204" pitchFamily="34" charset="0"/>
              </a:rPr>
              <a:t>)</a:t>
            </a:r>
            <a:endParaRPr lang="en-US" sz="1600" dirty="0">
              <a:latin typeface="Helvetica" panose="020B0604020202020204" pitchFamily="34" charset="0"/>
              <a:cs typeface="Helvetica" panose="020B0604020202020204" pitchFamily="34" charset="0"/>
            </a:endParaRPr>
          </a:p>
          <a:p>
            <a:endParaRPr lang="en-US" sz="1600" i="1" dirty="0">
              <a:latin typeface="Helvetica" panose="020B0604020202020204" pitchFamily="34" charset="0"/>
              <a:cs typeface="Helvetica" panose="020B0604020202020204" pitchFamily="34" charset="0"/>
            </a:endParaRPr>
          </a:p>
          <a:p>
            <a:endParaRPr lang="en-US" sz="16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251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17BE-7B36-4761-9ED1-8C61D73CE2F6}"/>
              </a:ext>
            </a:extLst>
          </p:cNvPr>
          <p:cNvSpPr>
            <a:spLocks noGrp="1"/>
          </p:cNvSpPr>
          <p:nvPr>
            <p:ph type="title"/>
          </p:nvPr>
        </p:nvSpPr>
        <p:spPr>
          <a:xfrm>
            <a:off x="457201" y="1261914"/>
            <a:ext cx="8229600" cy="745306"/>
          </a:xfrm>
        </p:spPr>
        <p:txBody>
          <a:bodyPr/>
          <a:lstStyle/>
          <a:p>
            <a:r>
              <a:rPr lang="en-US" dirty="0"/>
              <a:t>District Achievements &amp; New Posts</a:t>
            </a:r>
          </a:p>
        </p:txBody>
      </p:sp>
      <p:sp>
        <p:nvSpPr>
          <p:cNvPr id="6" name="TextBox 5">
            <a:extLst>
              <a:ext uri="{FF2B5EF4-FFF2-40B4-BE49-F238E27FC236}">
                <a16:creationId xmlns:a16="http://schemas.microsoft.com/office/drawing/2014/main" id="{CE2A49E0-12FC-4D5D-A363-7C94AEC35382}"/>
              </a:ext>
            </a:extLst>
          </p:cNvPr>
          <p:cNvSpPr txBox="1"/>
          <p:nvPr/>
        </p:nvSpPr>
        <p:spPr>
          <a:xfrm>
            <a:off x="3838073" y="2126925"/>
            <a:ext cx="4848727" cy="4031873"/>
          </a:xfrm>
          <a:prstGeom prst="rect">
            <a:avLst/>
          </a:prstGeom>
          <a:noFill/>
        </p:spPr>
        <p:txBody>
          <a:bodyPr wrap="square" rtlCol="0">
            <a:spAutoFit/>
          </a:bodyPr>
          <a:lstStyle/>
          <a:p>
            <a:r>
              <a:rPr lang="en-US" sz="1600" b="1" i="0" cap="all" baseline="0" dirty="0">
                <a:effectLst/>
                <a:latin typeface="Helvetica" pitchFamily="2" charset="0"/>
              </a:rPr>
              <a:t>District commander achievement award &amp; honor ribbon</a:t>
            </a:r>
            <a:endParaRPr lang="en-US" sz="1600" b="1" dirty="0">
              <a:latin typeface="Helvetica" pitchFamily="2" charset="0"/>
              <a:cs typeface="Helvetica" panose="020B0604020202020204" pitchFamily="34" charset="0"/>
            </a:endParaRPr>
          </a:p>
          <a:p>
            <a:pPr lvl="1"/>
            <a:r>
              <a:rPr lang="en-US" sz="1600" i="1" dirty="0">
                <a:latin typeface="Helvetica" pitchFamily="2" charset="0"/>
                <a:cs typeface="Helvetica" panose="020B0604020202020204" pitchFamily="34" charset="0"/>
              </a:rPr>
              <a:t>Certificate for commander, Ribbon f</a:t>
            </a:r>
            <a:br>
              <a:rPr lang="en-US" sz="1600" i="1" dirty="0">
                <a:latin typeface="Helvetica" pitchFamily="2" charset="0"/>
                <a:cs typeface="Helvetica" panose="020B0604020202020204" pitchFamily="34" charset="0"/>
              </a:rPr>
            </a:br>
            <a:r>
              <a:rPr lang="en-US" sz="1600" i="1" dirty="0">
                <a:latin typeface="Helvetica" pitchFamily="2" charset="0"/>
                <a:cs typeface="Helvetica" panose="020B0604020202020204" pitchFamily="34" charset="0"/>
              </a:rPr>
              <a:t>or district colors for growth (</a:t>
            </a:r>
            <a:r>
              <a:rPr lang="en-US" sz="1600" i="1" dirty="0">
                <a:solidFill>
                  <a:srgbClr val="FF0000"/>
                </a:solidFill>
                <a:latin typeface="Helvetica" pitchFamily="2" charset="0"/>
                <a:cs typeface="Helvetica" panose="020B0604020202020204" pitchFamily="34" charset="0"/>
              </a:rPr>
              <a:t>May Target Date</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DISTRICT COMMANDER 100% PIN </a:t>
            </a:r>
          </a:p>
          <a:p>
            <a:pPr lvl="1"/>
            <a:r>
              <a:rPr lang="en-US" sz="1600" i="1" dirty="0">
                <a:latin typeface="Helvetica" pitchFamily="2" charset="0"/>
                <a:cs typeface="Helvetica" panose="020B0604020202020204" pitchFamily="34" charset="0"/>
              </a:rPr>
              <a:t>Pin &amp; Certificate for commander for 100% (</a:t>
            </a:r>
            <a:r>
              <a:rPr lang="en-US" sz="1600" i="1" dirty="0">
                <a:solidFill>
                  <a:srgbClr val="FF0000"/>
                </a:solidFill>
                <a:latin typeface="Helvetica" pitchFamily="2" charset="0"/>
                <a:cs typeface="Helvetica" panose="020B0604020202020204" pitchFamily="34" charset="0"/>
              </a:rPr>
              <a:t>anytime</a:t>
            </a:r>
            <a:r>
              <a:rPr lang="en-US" sz="1600" i="1" dirty="0">
                <a:latin typeface="Helvetica" pitchFamily="2" charset="0"/>
                <a:cs typeface="Helvetica" panose="020B0604020202020204" pitchFamily="34" charset="0"/>
              </a:rPr>
              <a:t>)</a:t>
            </a:r>
            <a:endParaRPr lang="en-US" sz="1600" dirty="0">
              <a:latin typeface="Helvetica" pitchFamily="2" charset="0"/>
              <a:cs typeface="Helvetica" panose="020B0604020202020204" pitchFamily="34" charset="0"/>
            </a:endParaRPr>
          </a:p>
          <a:p>
            <a:r>
              <a:rPr lang="en-US" sz="1600" b="1" dirty="0">
                <a:latin typeface="Helvetica" pitchFamily="2" charset="0"/>
                <a:cs typeface="Helvetica" panose="020B0604020202020204" pitchFamily="34" charset="0"/>
              </a:rPr>
              <a:t>DISTRICT COMMANDER </a:t>
            </a:r>
            <a:br>
              <a:rPr lang="en-US" sz="1600" b="1" dirty="0">
                <a:latin typeface="Helvetica" pitchFamily="2" charset="0"/>
                <a:cs typeface="Helvetica" panose="020B0604020202020204" pitchFamily="34" charset="0"/>
              </a:rPr>
            </a:br>
            <a:r>
              <a:rPr lang="en-US" sz="1600" b="1" dirty="0">
                <a:latin typeface="Helvetica" pitchFamily="2" charset="0"/>
                <a:cs typeface="Helvetica" panose="020B0604020202020204" pitchFamily="34" charset="0"/>
              </a:rPr>
              <a:t>NEW POST ACHIEVEMENT AWARD</a:t>
            </a:r>
          </a:p>
          <a:p>
            <a:pPr lvl="1"/>
            <a:r>
              <a:rPr lang="en-US" sz="1600" i="1" dirty="0">
                <a:latin typeface="Helvetica" pitchFamily="2" charset="0"/>
                <a:cs typeface="Helvetica" panose="020B0604020202020204" pitchFamily="34" charset="0"/>
              </a:rPr>
              <a:t>Certificate for commander (</a:t>
            </a:r>
            <a:r>
              <a:rPr lang="en-US" sz="1600" i="1" dirty="0">
                <a:solidFill>
                  <a:srgbClr val="FF0000"/>
                </a:solidFill>
                <a:latin typeface="Helvetica" pitchFamily="2" charset="0"/>
                <a:cs typeface="Helvetica" panose="020B0604020202020204" pitchFamily="34" charset="0"/>
              </a:rPr>
              <a:t>May Target Date</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PIONEER AWARD </a:t>
            </a:r>
          </a:p>
          <a:p>
            <a:pPr lvl="1"/>
            <a:r>
              <a:rPr lang="en-US" sz="1600" i="1" dirty="0">
                <a:latin typeface="Helvetica" pitchFamily="2" charset="0"/>
                <a:cs typeface="Helvetica" panose="020B0604020202020204" pitchFamily="34" charset="0"/>
              </a:rPr>
              <a:t>Certificate for individual key in post chartering (</a:t>
            </a:r>
            <a:r>
              <a:rPr lang="en-US" sz="1600" i="1" dirty="0">
                <a:solidFill>
                  <a:srgbClr val="FF0000"/>
                </a:solidFill>
                <a:latin typeface="Helvetica" pitchFamily="2" charset="0"/>
                <a:cs typeface="Helvetica" panose="020B0604020202020204" pitchFamily="34" charset="0"/>
              </a:rPr>
              <a:t>anytime</a:t>
            </a:r>
            <a:r>
              <a:rPr lang="en-US" sz="1600" i="1" dirty="0">
                <a:latin typeface="Helvetica" pitchFamily="2" charset="0"/>
                <a:cs typeface="Helvetica" panose="020B0604020202020204" pitchFamily="34" charset="0"/>
              </a:rPr>
              <a:t>)</a:t>
            </a:r>
            <a:endParaRPr lang="en-US" sz="1600" b="1" dirty="0">
              <a:latin typeface="Helvetica" pitchFamily="2" charset="0"/>
              <a:cs typeface="Helvetica" panose="020B0604020202020204" pitchFamily="34" charset="0"/>
            </a:endParaRPr>
          </a:p>
          <a:p>
            <a:r>
              <a:rPr lang="en-US" sz="1600" b="1" dirty="0">
                <a:latin typeface="Helvetica" pitchFamily="2" charset="0"/>
                <a:cs typeface="Helvetica" panose="020B0604020202020204" pitchFamily="34" charset="0"/>
              </a:rPr>
              <a:t>NEW POST DEVELOPMENT PIN </a:t>
            </a:r>
          </a:p>
          <a:p>
            <a:r>
              <a:rPr lang="en-US" sz="1600" b="1" i="1" dirty="0">
                <a:latin typeface="Helvetica" pitchFamily="2" charset="0"/>
                <a:cs typeface="Helvetica" panose="020B0604020202020204" pitchFamily="34" charset="0"/>
              </a:rPr>
              <a:t>	</a:t>
            </a:r>
            <a:r>
              <a:rPr lang="en-US" sz="1600" i="1" dirty="0">
                <a:latin typeface="Helvetica" pitchFamily="2" charset="0"/>
                <a:cs typeface="Helvetica" panose="020B0604020202020204" pitchFamily="34" charset="0"/>
              </a:rPr>
              <a:t>Pin for members forming new posts (</a:t>
            </a:r>
            <a:r>
              <a:rPr lang="en-US" sz="1600" i="1" dirty="0">
                <a:solidFill>
                  <a:srgbClr val="FF0000"/>
                </a:solidFill>
                <a:latin typeface="Helvetica" pitchFamily="2" charset="0"/>
                <a:cs typeface="Helvetica" panose="020B0604020202020204" pitchFamily="34" charset="0"/>
              </a:rPr>
              <a:t>anytime</a:t>
            </a:r>
            <a:r>
              <a:rPr lang="en-US" sz="1600" i="1" dirty="0">
                <a:latin typeface="Helvetica" pitchFamily="2" charset="0"/>
                <a:cs typeface="Helvetica" panose="020B0604020202020204" pitchFamily="34" charset="0"/>
              </a:rPr>
              <a:t>)</a:t>
            </a:r>
          </a:p>
          <a:p>
            <a:endParaRPr lang="en-US" sz="1600" i="1" dirty="0">
              <a:latin typeface="Helvetica" pitchFamily="2" charset="0"/>
              <a:cs typeface="Helvetica" panose="020B0604020202020204" pitchFamily="34" charset="0"/>
            </a:endParaRPr>
          </a:p>
        </p:txBody>
      </p:sp>
      <p:pic>
        <p:nvPicPr>
          <p:cNvPr id="7" name="Picture 2" descr="Members | The American Legion">
            <a:extLst>
              <a:ext uri="{FF2B5EF4-FFF2-40B4-BE49-F238E27FC236}">
                <a16:creationId xmlns:a16="http://schemas.microsoft.com/office/drawing/2014/main" id="{E9C842C1-3F0F-4A9A-AE0E-E60ACE789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55" y="2126925"/>
            <a:ext cx="3296031" cy="274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5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anage Your Membership | The American Legion">
            <a:extLst>
              <a:ext uri="{FF2B5EF4-FFF2-40B4-BE49-F238E27FC236}">
                <a16:creationId xmlns:a16="http://schemas.microsoft.com/office/drawing/2014/main" id="{6DA8CD3C-FD15-4327-926C-F563D2354C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57"/>
          <a:stretch/>
        </p:blipFill>
        <p:spPr bwMode="auto">
          <a:xfrm>
            <a:off x="5366084" y="4519263"/>
            <a:ext cx="3041008" cy="2068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25D128-D6E1-4DF1-8DE8-FD100F0238B8}"/>
              </a:ext>
            </a:extLst>
          </p:cNvPr>
          <p:cNvSpPr>
            <a:spLocks noGrp="1"/>
          </p:cNvSpPr>
          <p:nvPr>
            <p:ph type="title"/>
          </p:nvPr>
        </p:nvSpPr>
        <p:spPr/>
        <p:txBody>
          <a:bodyPr/>
          <a:lstStyle/>
          <a:p>
            <a:r>
              <a:rPr lang="en-US" dirty="0"/>
              <a:t>District Commander </a:t>
            </a:r>
            <a:br>
              <a:rPr lang="en-US" dirty="0"/>
            </a:br>
            <a:r>
              <a:rPr lang="en-US" dirty="0"/>
              <a:t>Race to the Top Competition</a:t>
            </a:r>
          </a:p>
        </p:txBody>
      </p:sp>
      <p:sp>
        <p:nvSpPr>
          <p:cNvPr id="8" name="TextBox 7">
            <a:extLst>
              <a:ext uri="{FF2B5EF4-FFF2-40B4-BE49-F238E27FC236}">
                <a16:creationId xmlns:a16="http://schemas.microsoft.com/office/drawing/2014/main" id="{27A919DE-B09E-487E-A0F6-DB996B2A526D}"/>
              </a:ext>
            </a:extLst>
          </p:cNvPr>
          <p:cNvSpPr txBox="1"/>
          <p:nvPr/>
        </p:nvSpPr>
        <p:spPr>
          <a:xfrm>
            <a:off x="457200" y="4772369"/>
            <a:ext cx="4485523" cy="1877437"/>
          </a:xfrm>
          <a:prstGeom prst="rect">
            <a:avLst/>
          </a:prstGeom>
          <a:noFill/>
        </p:spPr>
        <p:txBody>
          <a:bodyPr wrap="none" rtlCol="0">
            <a:spAutoFit/>
          </a:bodyPr>
          <a:lstStyle/>
          <a:p>
            <a:pPr algn="ctr"/>
            <a:r>
              <a:rPr lang="en-US" sz="2000" b="1" i="0" u="sng" strike="noStrike" baseline="0" dirty="0">
                <a:solidFill>
                  <a:srgbClr val="000000"/>
                </a:solidFill>
                <a:latin typeface="Helvetica" panose="020B0604020202020204" pitchFamily="34" charset="0"/>
                <a:cs typeface="Helvetica" panose="020B0604020202020204" pitchFamily="34" charset="0"/>
              </a:rPr>
              <a:t>RTTT District Categories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 		85,000 or more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II 		65,000 to 84,999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III 		40,000 to 64,999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IV 		25,000 to 39,999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V 		10,000 to 24,999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VI 		9,999 or fewer members </a:t>
            </a:r>
            <a:endParaRPr lang="en-US" sz="1600" dirty="0">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EF0017DB-3DA0-4DF7-B329-D7B60BE1FF34}"/>
              </a:ext>
            </a:extLst>
          </p:cNvPr>
          <p:cNvSpPr txBox="1"/>
          <p:nvPr/>
        </p:nvSpPr>
        <p:spPr>
          <a:xfrm>
            <a:off x="4299769" y="2266659"/>
            <a:ext cx="4485523" cy="1815882"/>
          </a:xfrm>
          <a:prstGeom prst="rect">
            <a:avLst/>
          </a:prstGeom>
          <a:noFill/>
        </p:spPr>
        <p:txBody>
          <a:bodyPr wrap="square" rtlCol="0">
            <a:spAutoFit/>
          </a:bodyPr>
          <a:lstStyle/>
          <a:p>
            <a:pPr marL="285750" indent="-285750">
              <a:buClr>
                <a:schemeClr val="tx2"/>
              </a:buClr>
              <a:buFont typeface="Wingdings" panose="05000000000000000000" pitchFamily="2" charset="2"/>
              <a:buChar char="§"/>
            </a:pPr>
            <a:r>
              <a:rPr lang="en-US" sz="1600" dirty="0">
                <a:latin typeface="Helvetica" panose="020B0604020202020204" pitchFamily="34" charset="0"/>
                <a:cs typeface="Helvetica" panose="020B0604020202020204" pitchFamily="34" charset="0"/>
              </a:rPr>
              <a:t>Highest district membership goal per category (</a:t>
            </a:r>
            <a:r>
              <a:rPr lang="en-US" sz="1600" dirty="0">
                <a:solidFill>
                  <a:srgbClr val="FF0000"/>
                </a:solidFill>
                <a:latin typeface="Helvetica" panose="020B0604020202020204" pitchFamily="34" charset="0"/>
                <a:cs typeface="Helvetica" panose="020B0604020202020204" pitchFamily="34" charset="0"/>
              </a:rPr>
              <a:t>March 31</a:t>
            </a:r>
            <a:r>
              <a:rPr lang="en-US" sz="1600" dirty="0">
                <a:latin typeface="Helvetica" panose="020B0604020202020204" pitchFamily="34" charset="0"/>
                <a:cs typeface="Helvetica" panose="020B0604020202020204" pitchFamily="34" charset="0"/>
              </a:rPr>
              <a:t>)</a:t>
            </a:r>
            <a:r>
              <a:rPr lang="en-US" sz="1600" dirty="0">
                <a:solidFill>
                  <a:srgbClr val="FF0000"/>
                </a:solidFill>
                <a:latin typeface="Helvetica" panose="020B0604020202020204" pitchFamily="34" charset="0"/>
                <a:cs typeface="Helvetica" panose="020B0604020202020204" pitchFamily="34" charset="0"/>
              </a:rPr>
              <a:t> </a:t>
            </a:r>
            <a:r>
              <a:rPr lang="en-US" sz="1600" dirty="0">
                <a:latin typeface="Helvetica" panose="020B0604020202020204" pitchFamily="34" charset="0"/>
                <a:cs typeface="Helvetica" panose="020B0604020202020204" pitchFamily="34" charset="0"/>
              </a:rPr>
              <a:t>and must be 100% to qualify</a:t>
            </a:r>
          </a:p>
          <a:p>
            <a:pPr marL="285750" indent="-285750">
              <a:buClr>
                <a:schemeClr val="tx2"/>
              </a:buClr>
              <a:buFont typeface="Wingdings" panose="05000000000000000000" pitchFamily="2" charset="2"/>
              <a:buChar char="§"/>
            </a:pPr>
            <a:r>
              <a:rPr lang="en-US" sz="1600" dirty="0">
                <a:latin typeface="Helvetica" panose="020B0604020202020204" pitchFamily="34" charset="0"/>
                <a:cs typeface="Helvetica" panose="020B0604020202020204" pitchFamily="34" charset="0"/>
              </a:rPr>
              <a:t>Winners in six district categories:</a:t>
            </a:r>
          </a:p>
          <a:p>
            <a:pPr lvl="1">
              <a:buClr>
                <a:schemeClr val="tx2"/>
              </a:buClr>
            </a:pPr>
            <a:r>
              <a:rPr lang="en-US" sz="1600" dirty="0">
                <a:latin typeface="Helvetica" panose="020B0604020202020204" pitchFamily="34" charset="0"/>
                <a:cs typeface="Helvetica" panose="020B0604020202020204" pitchFamily="34" charset="0"/>
              </a:rPr>
              <a:t>1</a:t>
            </a:r>
            <a:r>
              <a:rPr lang="en-US" sz="1600" baseline="30000" dirty="0">
                <a:latin typeface="Helvetica" panose="020B0604020202020204" pitchFamily="34" charset="0"/>
                <a:cs typeface="Helvetica" panose="020B0604020202020204" pitchFamily="34" charset="0"/>
              </a:rPr>
              <a:t>st</a:t>
            </a:r>
            <a:r>
              <a:rPr lang="en-US" sz="1600" dirty="0">
                <a:latin typeface="Helvetica" panose="020B0604020202020204" pitchFamily="34" charset="0"/>
                <a:cs typeface="Helvetica" panose="020B0604020202020204" pitchFamily="34" charset="0"/>
              </a:rPr>
              <a:t> place: trip to National Convention</a:t>
            </a:r>
          </a:p>
          <a:p>
            <a:pPr lvl="1">
              <a:buClr>
                <a:schemeClr val="tx2"/>
              </a:buClr>
            </a:pPr>
            <a:r>
              <a:rPr lang="en-US" sz="1600" dirty="0">
                <a:latin typeface="Helvetica" panose="020B0604020202020204" pitchFamily="34" charset="0"/>
                <a:cs typeface="Helvetica" panose="020B0604020202020204" pitchFamily="34" charset="0"/>
              </a:rPr>
              <a:t>2</a:t>
            </a:r>
            <a:r>
              <a:rPr lang="en-US" sz="1600" baseline="30000" dirty="0">
                <a:latin typeface="Helvetica" panose="020B0604020202020204" pitchFamily="34" charset="0"/>
                <a:cs typeface="Helvetica" panose="020B0604020202020204" pitchFamily="34" charset="0"/>
              </a:rPr>
              <a:t>nd</a:t>
            </a:r>
            <a:r>
              <a:rPr lang="en-US" sz="1600" dirty="0">
                <a:latin typeface="Helvetica" panose="020B0604020202020204" pitchFamily="34" charset="0"/>
                <a:cs typeface="Helvetica" panose="020B0604020202020204" pitchFamily="34" charset="0"/>
              </a:rPr>
              <a:t> place: $500</a:t>
            </a:r>
          </a:p>
          <a:p>
            <a:pPr lvl="1">
              <a:buClr>
                <a:schemeClr val="tx2"/>
              </a:buClr>
            </a:pPr>
            <a:r>
              <a:rPr lang="en-US" sz="1600" dirty="0">
                <a:latin typeface="Helvetica" panose="020B0604020202020204" pitchFamily="34" charset="0"/>
                <a:cs typeface="Helvetica" panose="020B0604020202020204" pitchFamily="34" charset="0"/>
              </a:rPr>
              <a:t>3rd place: $375</a:t>
            </a:r>
          </a:p>
        </p:txBody>
      </p:sp>
      <p:pic>
        <p:nvPicPr>
          <p:cNvPr id="7" name="Picture 6" descr="Training | The American Legion">
            <a:extLst>
              <a:ext uri="{FF2B5EF4-FFF2-40B4-BE49-F238E27FC236}">
                <a16:creationId xmlns:a16="http://schemas.microsoft.com/office/drawing/2014/main" id="{C2445F91-B384-44BC-BC29-972C81C28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8518"/>
          <a:stretch/>
        </p:blipFill>
        <p:spPr bwMode="auto">
          <a:xfrm>
            <a:off x="1125953" y="2338604"/>
            <a:ext cx="2844467" cy="193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5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17BE-7B36-4761-9ED1-8C61D73CE2F6}"/>
              </a:ext>
            </a:extLst>
          </p:cNvPr>
          <p:cNvSpPr>
            <a:spLocks noGrp="1"/>
          </p:cNvSpPr>
          <p:nvPr>
            <p:ph type="title"/>
          </p:nvPr>
        </p:nvSpPr>
        <p:spPr>
          <a:xfrm>
            <a:off x="457201" y="1261914"/>
            <a:ext cx="8229600" cy="745306"/>
          </a:xfrm>
        </p:spPr>
        <p:txBody>
          <a:bodyPr/>
          <a:lstStyle/>
          <a:p>
            <a:r>
              <a:rPr lang="en-US" dirty="0"/>
              <a:t>Department </a:t>
            </a:r>
            <a:br>
              <a:rPr lang="en-US" dirty="0"/>
            </a:br>
            <a:r>
              <a:rPr lang="en-US" dirty="0"/>
              <a:t>Advance Membership &amp; Growth</a:t>
            </a:r>
          </a:p>
        </p:txBody>
      </p:sp>
      <p:sp>
        <p:nvSpPr>
          <p:cNvPr id="6" name="TextBox 5">
            <a:extLst>
              <a:ext uri="{FF2B5EF4-FFF2-40B4-BE49-F238E27FC236}">
                <a16:creationId xmlns:a16="http://schemas.microsoft.com/office/drawing/2014/main" id="{CE2A49E0-12FC-4D5D-A363-7C94AEC35382}"/>
              </a:ext>
            </a:extLst>
          </p:cNvPr>
          <p:cNvSpPr txBox="1"/>
          <p:nvPr/>
        </p:nvSpPr>
        <p:spPr>
          <a:xfrm>
            <a:off x="439965" y="2460891"/>
            <a:ext cx="4848727" cy="4031873"/>
          </a:xfrm>
          <a:prstGeom prst="rect">
            <a:avLst/>
          </a:prstGeom>
          <a:noFill/>
        </p:spPr>
        <p:txBody>
          <a:bodyPr wrap="square" rtlCol="0">
            <a:spAutoFit/>
          </a:bodyPr>
          <a:lstStyle/>
          <a:p>
            <a:r>
              <a:rPr lang="en-US" sz="1600" b="1" i="0" cap="all" baseline="0" dirty="0">
                <a:effectLst/>
                <a:latin typeface="Helvetica" pitchFamily="2" charset="0"/>
              </a:rPr>
              <a:t>Gen. john j. </a:t>
            </a:r>
            <a:r>
              <a:rPr lang="en-US" sz="1600" b="1" i="0" cap="all" baseline="0" dirty="0" err="1">
                <a:effectLst/>
                <a:latin typeface="Helvetica" pitchFamily="2" charset="0"/>
              </a:rPr>
              <a:t>pershing</a:t>
            </a:r>
            <a:r>
              <a:rPr lang="en-US" sz="1600" b="1" i="0" cap="all" baseline="0" dirty="0">
                <a:effectLst/>
                <a:latin typeface="Helvetica" pitchFamily="2" charset="0"/>
              </a:rPr>
              <a:t> honor award</a:t>
            </a:r>
            <a:r>
              <a:rPr lang="en-US" sz="1600" b="1" dirty="0">
                <a:latin typeface="Helvetica" pitchFamily="2" charset="0"/>
                <a:cs typeface="Helvetica" panose="020B0604020202020204" pitchFamily="34" charset="0"/>
              </a:rPr>
              <a:t> </a:t>
            </a:r>
          </a:p>
          <a:p>
            <a:pPr lvl="1"/>
            <a:r>
              <a:rPr lang="en-US" sz="1600" i="1" dirty="0">
                <a:latin typeface="Helvetica" pitchFamily="2" charset="0"/>
                <a:cs typeface="Helvetica" panose="020B0604020202020204" pitchFamily="34" charset="0"/>
              </a:rPr>
              <a:t>Plaque for department with highest percentage of Post Honor Ribbons awarded (</a:t>
            </a:r>
            <a:r>
              <a:rPr lang="en-US" sz="1600" i="1" dirty="0">
                <a:solidFill>
                  <a:srgbClr val="FF0000"/>
                </a:solidFill>
                <a:latin typeface="Helvetica" pitchFamily="2" charset="0"/>
                <a:cs typeface="Helvetica" panose="020B0604020202020204" pitchFamily="34" charset="0"/>
              </a:rPr>
              <a:t>12/31</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FIVE OR MORE CONSECUTIVE YEARS </a:t>
            </a:r>
            <a:br>
              <a:rPr lang="en-US" sz="1600" b="1" dirty="0">
                <a:latin typeface="Helvetica" pitchFamily="2" charset="0"/>
                <a:cs typeface="Helvetica" panose="020B0604020202020204" pitchFamily="34" charset="0"/>
              </a:rPr>
            </a:br>
            <a:r>
              <a:rPr lang="en-US" sz="1600" b="1" dirty="0">
                <a:latin typeface="Helvetica" pitchFamily="2" charset="0"/>
                <a:cs typeface="Helvetica" panose="020B0604020202020204" pitchFamily="34" charset="0"/>
              </a:rPr>
              <a:t>ALL-TIME HIGH AWARD </a:t>
            </a:r>
          </a:p>
          <a:p>
            <a:pPr lvl="1"/>
            <a:r>
              <a:rPr lang="en-US" sz="1600" i="1" dirty="0">
                <a:latin typeface="Helvetica" pitchFamily="2" charset="0"/>
                <a:cs typeface="Helvetica" panose="020B0604020202020204" pitchFamily="34" charset="0"/>
              </a:rPr>
              <a:t>Plaque for department (</a:t>
            </a:r>
            <a:r>
              <a:rPr lang="en-US" sz="1600" i="1" dirty="0">
                <a:solidFill>
                  <a:srgbClr val="FF0000"/>
                </a:solidFill>
                <a:latin typeface="Helvetica" pitchFamily="2" charset="0"/>
                <a:cs typeface="Helvetica" panose="020B0604020202020204" pitchFamily="34" charset="0"/>
              </a:rPr>
              <a:t>12/31</a:t>
            </a:r>
            <a:r>
              <a:rPr lang="en-US" sz="1600" i="1" dirty="0">
                <a:latin typeface="Helvetica" pitchFamily="2" charset="0"/>
                <a:cs typeface="Helvetica" panose="020B0604020202020204" pitchFamily="34" charset="0"/>
              </a:rPr>
              <a:t>)</a:t>
            </a:r>
            <a:endParaRPr lang="en-US" sz="1600" dirty="0">
              <a:latin typeface="Helvetica" pitchFamily="2" charset="0"/>
              <a:cs typeface="Helvetica" panose="020B0604020202020204" pitchFamily="34" charset="0"/>
            </a:endParaRPr>
          </a:p>
          <a:p>
            <a:r>
              <a:rPr lang="en-US" sz="1600" b="1" dirty="0">
                <a:latin typeface="Helvetica" pitchFamily="2" charset="0"/>
                <a:cs typeface="Helvetica" panose="020B0604020202020204" pitchFamily="34" charset="0"/>
              </a:rPr>
              <a:t>HENRY D. LINDSLEY TROPHY AWARD </a:t>
            </a:r>
          </a:p>
          <a:p>
            <a:pPr lvl="1"/>
            <a:r>
              <a:rPr lang="en-US" sz="1600" i="1" dirty="0">
                <a:latin typeface="Helvetica" pitchFamily="2" charset="0"/>
                <a:cs typeface="Helvetica" panose="020B0604020202020204" pitchFamily="34" charset="0"/>
              </a:rPr>
              <a:t>Plaque for department with </a:t>
            </a:r>
            <a:br>
              <a:rPr lang="en-US" sz="1600" i="1" dirty="0">
                <a:latin typeface="Helvetica" pitchFamily="2" charset="0"/>
                <a:cs typeface="Helvetica" panose="020B0604020202020204" pitchFamily="34" charset="0"/>
              </a:rPr>
            </a:br>
            <a:r>
              <a:rPr lang="en-US" sz="1600" i="1" dirty="0">
                <a:latin typeface="Helvetica" pitchFamily="2" charset="0"/>
                <a:cs typeface="Helvetica" panose="020B0604020202020204" pitchFamily="34" charset="0"/>
              </a:rPr>
              <a:t>highest percentage growth (</a:t>
            </a:r>
            <a:r>
              <a:rPr lang="en-US" sz="1600" i="1" dirty="0">
                <a:solidFill>
                  <a:srgbClr val="FF0000"/>
                </a:solidFill>
                <a:latin typeface="Helvetica" pitchFamily="2" charset="0"/>
                <a:cs typeface="Helvetica" panose="020B0604020202020204" pitchFamily="34" charset="0"/>
              </a:rPr>
              <a:t>3/31</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JERRY L. HEDRICK MEMBERSHIP AWARD </a:t>
            </a:r>
          </a:p>
          <a:p>
            <a:pPr lvl="1"/>
            <a:r>
              <a:rPr lang="en-US" sz="1600" i="1" dirty="0">
                <a:latin typeface="Helvetica" pitchFamily="2" charset="0"/>
                <a:cs typeface="Helvetica" panose="020B0604020202020204" pitchFamily="34" charset="0"/>
              </a:rPr>
              <a:t>Plaque for foreign department with </a:t>
            </a:r>
            <a:br>
              <a:rPr lang="en-US" sz="1600" i="1" dirty="0">
                <a:latin typeface="Helvetica" pitchFamily="2" charset="0"/>
                <a:cs typeface="Helvetica" panose="020B0604020202020204" pitchFamily="34" charset="0"/>
              </a:rPr>
            </a:br>
            <a:r>
              <a:rPr lang="en-US" sz="1600" i="1" dirty="0">
                <a:latin typeface="Helvetica" pitchFamily="2" charset="0"/>
                <a:cs typeface="Helvetica" panose="020B0604020202020204" pitchFamily="34" charset="0"/>
              </a:rPr>
              <a:t>highest percentage growth (</a:t>
            </a:r>
            <a:r>
              <a:rPr lang="en-US" sz="1600" i="1" dirty="0">
                <a:solidFill>
                  <a:srgbClr val="FF0000"/>
                </a:solidFill>
                <a:latin typeface="Helvetica" pitchFamily="2" charset="0"/>
                <a:cs typeface="Helvetica" panose="020B0604020202020204" pitchFamily="34" charset="0"/>
              </a:rPr>
              <a:t>3/31</a:t>
            </a:r>
            <a:r>
              <a:rPr lang="en-US" sz="1600" i="1" dirty="0">
                <a:latin typeface="Helvetica" pitchFamily="2" charset="0"/>
                <a:cs typeface="Helvetica" panose="020B0604020202020204" pitchFamily="34" charset="0"/>
              </a:rPr>
              <a:t>)</a:t>
            </a:r>
          </a:p>
          <a:p>
            <a:r>
              <a:rPr lang="en-US" sz="1600" b="1" dirty="0">
                <a:latin typeface="Helvetica" pitchFamily="2" charset="0"/>
                <a:cs typeface="Helvetica" panose="020B0604020202020204" pitchFamily="34" charset="0"/>
              </a:rPr>
              <a:t>GEN. HENRI GOURAUD TROPHY AWARD </a:t>
            </a:r>
          </a:p>
          <a:p>
            <a:pPr lvl="1"/>
            <a:r>
              <a:rPr lang="en-US" sz="1600" i="1" dirty="0">
                <a:latin typeface="Helvetica" pitchFamily="2" charset="0"/>
                <a:cs typeface="Helvetica" panose="020B0604020202020204" pitchFamily="34" charset="0"/>
              </a:rPr>
              <a:t>Plaque for first department in each category exceeding goal</a:t>
            </a:r>
          </a:p>
        </p:txBody>
      </p:sp>
      <p:pic>
        <p:nvPicPr>
          <p:cNvPr id="5" name="Picture 4" descr="Trade show booth spreads U.S. World War One Centennial Commission message -  World War I Centennial">
            <a:extLst>
              <a:ext uri="{FF2B5EF4-FFF2-40B4-BE49-F238E27FC236}">
                <a16:creationId xmlns:a16="http://schemas.microsoft.com/office/drawing/2014/main" id="{384B5BCC-F0EC-469C-9C88-9BAA7DDE11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7" r="5094"/>
          <a:stretch/>
        </p:blipFill>
        <p:spPr bwMode="auto">
          <a:xfrm>
            <a:off x="5288692" y="2460891"/>
            <a:ext cx="3546390" cy="313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0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AE08-3DDB-4F1C-AF6D-4AF2233599A5}"/>
              </a:ext>
            </a:extLst>
          </p:cNvPr>
          <p:cNvSpPr>
            <a:spLocks noGrp="1"/>
          </p:cNvSpPr>
          <p:nvPr>
            <p:ph type="title"/>
          </p:nvPr>
        </p:nvSpPr>
        <p:spPr/>
        <p:txBody>
          <a:bodyPr/>
          <a:lstStyle/>
          <a:p>
            <a:r>
              <a:rPr lang="en-US" dirty="0"/>
              <a:t>Big Twelve Competition</a:t>
            </a:r>
          </a:p>
        </p:txBody>
      </p:sp>
      <p:pic>
        <p:nvPicPr>
          <p:cNvPr id="2052" name="Picture 4" descr="Pennsylvania District brings joy to VA patients | The American Legion">
            <a:extLst>
              <a:ext uri="{FF2B5EF4-FFF2-40B4-BE49-F238E27FC236}">
                <a16:creationId xmlns:a16="http://schemas.microsoft.com/office/drawing/2014/main" id="{C39CCD3C-E423-428C-BCD2-FCBA016BE7AA}"/>
              </a:ext>
            </a:extLst>
          </p:cNvPr>
          <p:cNvPicPr>
            <a:picLocks noChangeArrowheads="1"/>
          </p:cNvPicPr>
          <p:nvPr/>
        </p:nvPicPr>
        <p:blipFill rotWithShape="1">
          <a:blip r:embed="rId3">
            <a:extLst>
              <a:ext uri="{28A0092B-C50C-407E-A947-70E740481C1C}">
                <a14:useLocalDpi xmlns:a14="http://schemas.microsoft.com/office/drawing/2010/main" val="0"/>
              </a:ext>
            </a:extLst>
          </a:blip>
          <a:srcRect l="5330" t="2" r="7193" b="18441"/>
          <a:stretch/>
        </p:blipFill>
        <p:spPr bwMode="auto">
          <a:xfrm>
            <a:off x="457200" y="2122274"/>
            <a:ext cx="3447535" cy="20663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ix departments earn reimbursement on computer purchases">
            <a:extLst>
              <a:ext uri="{FF2B5EF4-FFF2-40B4-BE49-F238E27FC236}">
                <a16:creationId xmlns:a16="http://schemas.microsoft.com/office/drawing/2014/main" id="{E431EF50-8CA0-4850-BBC7-CB7F6F2B37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99" t="21201" r="13582" b="8909"/>
          <a:stretch/>
        </p:blipFill>
        <p:spPr bwMode="auto">
          <a:xfrm>
            <a:off x="5137899" y="4710199"/>
            <a:ext cx="3462406" cy="17770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7704F8-6C81-4EF1-9651-EE23A8747AFB}"/>
              </a:ext>
            </a:extLst>
          </p:cNvPr>
          <p:cNvSpPr txBox="1"/>
          <p:nvPr/>
        </p:nvSpPr>
        <p:spPr>
          <a:xfrm>
            <a:off x="4164228" y="2122275"/>
            <a:ext cx="4436076" cy="2308324"/>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sz="1600" i="1" dirty="0">
                <a:latin typeface="Helvetica"/>
                <a:cs typeface="Helvetica"/>
              </a:rPr>
              <a:t>Departments qualify by reaching pledged percentage of goal (90% min.)</a:t>
            </a:r>
          </a:p>
          <a:p>
            <a:pPr marL="285750" indent="-285750">
              <a:buFont typeface="Wingdings" panose="05000000000000000000" pitchFamily="2" charset="2"/>
              <a:buChar char="§"/>
            </a:pPr>
            <a:r>
              <a:rPr lang="en-US" sz="1600" i="1" dirty="0">
                <a:latin typeface="Helvetica" panose="020B0604020202020204" pitchFamily="34" charset="0"/>
                <a:cs typeface="Helvetica" panose="020B0604020202020204" pitchFamily="34" charset="0"/>
              </a:rPr>
              <a:t>AND have highest percentage in each category are awarded (</a:t>
            </a:r>
            <a:r>
              <a:rPr lang="en-US" sz="1600" i="1" dirty="0">
                <a:solidFill>
                  <a:srgbClr val="FF0000"/>
                </a:solidFill>
                <a:latin typeface="Helvetica" panose="020B0604020202020204" pitchFamily="34" charset="0"/>
                <a:cs typeface="Helvetica" panose="020B0604020202020204" pitchFamily="34" charset="0"/>
              </a:rPr>
              <a:t>March Target Date</a:t>
            </a:r>
            <a:r>
              <a:rPr lang="en-US" sz="1600" i="1"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
            </a:pPr>
            <a:r>
              <a:rPr lang="en-US" sz="1600" i="1" dirty="0">
                <a:latin typeface="Helvetica" panose="020B0604020202020204" pitchFamily="34" charset="0"/>
                <a:cs typeface="Helvetica" panose="020B0604020202020204" pitchFamily="34" charset="0"/>
              </a:rPr>
              <a:t>Membership goal percentage </a:t>
            </a:r>
            <a:br>
              <a:rPr lang="en-US" sz="1600" i="1" dirty="0">
                <a:latin typeface="Helvetica" panose="020B0604020202020204" pitchFamily="34" charset="0"/>
                <a:cs typeface="Helvetica" panose="020B0604020202020204" pitchFamily="34" charset="0"/>
              </a:rPr>
            </a:br>
            <a:r>
              <a:rPr lang="en-US" sz="1600" i="1" dirty="0">
                <a:latin typeface="Helvetica" panose="020B0604020202020204" pitchFamily="34" charset="0"/>
                <a:cs typeface="Helvetica" panose="020B0604020202020204" pitchFamily="34" charset="0"/>
              </a:rPr>
              <a:t>(</a:t>
            </a:r>
            <a:r>
              <a:rPr lang="en-US" sz="1600" i="1" dirty="0">
                <a:solidFill>
                  <a:srgbClr val="FF0000"/>
                </a:solidFill>
                <a:latin typeface="Helvetica" panose="020B0604020202020204" pitchFamily="34" charset="0"/>
                <a:cs typeface="Helvetica" panose="020B0604020202020204" pitchFamily="34" charset="0"/>
              </a:rPr>
              <a:t>March Target Date</a:t>
            </a:r>
            <a:r>
              <a:rPr lang="en-US" sz="1600" i="1"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
            </a:pPr>
            <a:r>
              <a:rPr lang="en-US" sz="1600" i="1" dirty="0">
                <a:latin typeface="Helvetica" panose="020B0604020202020204" pitchFamily="34" charset="0"/>
                <a:cs typeface="Helvetica" panose="020B0604020202020204" pitchFamily="34" charset="0"/>
              </a:rPr>
              <a:t>Reimbursement for computer equipment </a:t>
            </a:r>
          </a:p>
          <a:p>
            <a:pPr lvl="1"/>
            <a:r>
              <a:rPr lang="en-US" sz="1600" i="1" dirty="0">
                <a:latin typeface="Helvetica" panose="020B0604020202020204" pitchFamily="34" charset="0"/>
                <a:cs typeface="Helvetica" panose="020B0604020202020204" pitchFamily="34" charset="0"/>
              </a:rPr>
              <a:t>Winner: $2,000 (up to 6)</a:t>
            </a:r>
          </a:p>
          <a:p>
            <a:pPr lvl="1"/>
            <a:r>
              <a:rPr lang="en-US" sz="1600" i="1" dirty="0">
                <a:latin typeface="Helvetica" panose="020B0604020202020204" pitchFamily="34" charset="0"/>
                <a:cs typeface="Helvetica" panose="020B0604020202020204" pitchFamily="34" charset="0"/>
              </a:rPr>
              <a:t>Runner-up: $1,000 (up to 6)</a:t>
            </a:r>
          </a:p>
        </p:txBody>
      </p:sp>
      <p:sp>
        <p:nvSpPr>
          <p:cNvPr id="9" name="TextBox 8">
            <a:extLst>
              <a:ext uri="{FF2B5EF4-FFF2-40B4-BE49-F238E27FC236}">
                <a16:creationId xmlns:a16="http://schemas.microsoft.com/office/drawing/2014/main" id="{EB9A3442-B30F-40D7-A97F-7BE001740B7A}"/>
              </a:ext>
            </a:extLst>
          </p:cNvPr>
          <p:cNvSpPr txBox="1"/>
          <p:nvPr/>
        </p:nvSpPr>
        <p:spPr>
          <a:xfrm>
            <a:off x="457200" y="4598986"/>
            <a:ext cx="4436077" cy="1877437"/>
          </a:xfrm>
          <a:prstGeom prst="rect">
            <a:avLst/>
          </a:prstGeom>
          <a:noFill/>
        </p:spPr>
        <p:txBody>
          <a:bodyPr wrap="square" rtlCol="0">
            <a:spAutoFit/>
          </a:bodyPr>
          <a:lstStyle/>
          <a:p>
            <a:pPr algn="ctr"/>
            <a:r>
              <a:rPr lang="en-US" sz="2000" b="1" i="0" u="sng" strike="noStrike" baseline="0" dirty="0">
                <a:solidFill>
                  <a:srgbClr val="000000"/>
                </a:solidFill>
                <a:latin typeface="Helvetica" panose="020B0604020202020204" pitchFamily="34" charset="0"/>
                <a:cs typeface="Helvetica" panose="020B0604020202020204" pitchFamily="34" charset="0"/>
              </a:rPr>
              <a:t>Big Twelve Department Categories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 	85,000 or more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II 	65,000 to 84,999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III 	40,000 to 64,999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IV 	25,000 to 39,999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V 	10,000 to 24,999 members</a:t>
            </a:r>
          </a:p>
          <a:p>
            <a:pPr>
              <a:buClr>
                <a:schemeClr val="tx2"/>
              </a:buClr>
            </a:pPr>
            <a:r>
              <a:rPr lang="en-US" sz="1600" b="0" i="0" u="none" strike="noStrike" baseline="0" dirty="0">
                <a:solidFill>
                  <a:srgbClr val="000000"/>
                </a:solidFill>
                <a:latin typeface="Helvetica" panose="020B0604020202020204" pitchFamily="34" charset="0"/>
                <a:cs typeface="Helvetica" panose="020B0604020202020204" pitchFamily="34" charset="0"/>
              </a:rPr>
              <a:t>Category VI 	9,999 or fewer members </a:t>
            </a:r>
            <a:endParaRPr lang="en-US"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57060526"/>
      </p:ext>
    </p:extLst>
  </p:cSld>
  <p:clrMapOvr>
    <a:masterClrMapping/>
  </p:clrMapOvr>
</p:sld>
</file>

<file path=ppt/theme/theme1.xml><?xml version="1.0" encoding="utf-8"?>
<a:theme xmlns:a="http://schemas.openxmlformats.org/drawingml/2006/main" name="Legion-0513">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gion-All-Purpose" id="{F6F2AAC5-6BA1-A34C-B25D-4EEE34254A89}" vid="{C0D93368-83E1-3846-A1E3-572463C146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F7892EE149B449A9135DC59668FF4F" ma:contentTypeVersion="0" ma:contentTypeDescription="Create a new document." ma:contentTypeScope="" ma:versionID="e29b1c31f6aeca8f32c56a0c4b5e3e5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40615B-1D2B-4419-B682-39621D91AEB4}">
  <ds:schemaRefs>
    <ds:schemaRef ds:uri="abd488d1-1616-4939-b69e-bf8f5173aa4d"/>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F5A6D919-6F5D-47F9-B9AB-72C797D46E98}"/>
</file>

<file path=customXml/itemProps3.xml><?xml version="1.0" encoding="utf-8"?>
<ds:datastoreItem xmlns:ds="http://schemas.openxmlformats.org/officeDocument/2006/customXml" ds:itemID="{0328EFE5-0ED3-427F-8BAC-18CEE2CB1F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7030</TotalTime>
  <Words>5472</Words>
  <Application>Microsoft Office PowerPoint</Application>
  <PresentationFormat>On-screen Show (4:3)</PresentationFormat>
  <Paragraphs>250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Legion-0513</vt:lpstr>
      <vt:lpstr>National Membership Awards Points Program</vt:lpstr>
      <vt:lpstr>PowerPoint Presentation</vt:lpstr>
      <vt:lpstr>PowerPoint Presentation</vt:lpstr>
      <vt:lpstr>PowerPoint Presentation</vt:lpstr>
      <vt:lpstr> Post Advance Membership  &amp; Achievements</vt:lpstr>
      <vt:lpstr>District Achievements &amp; New Posts</vt:lpstr>
      <vt:lpstr>District Commander  Race to the Top Competition</vt:lpstr>
      <vt:lpstr>Department  Advance Membership &amp; Growth</vt:lpstr>
      <vt:lpstr>Big Twelve Competition</vt:lpstr>
      <vt:lpstr>Gold &amp; Silver Brigade</vt:lpstr>
      <vt:lpstr>Recruiter of the Year</vt:lpstr>
      <vt:lpstr>Target Date Points Program Award</vt:lpstr>
      <vt:lpstr>PowerPoint Presentation</vt:lpstr>
      <vt:lpstr>Reconnect</vt:lpstr>
      <vt:lpstr>National Convention</vt:lpstr>
      <vt:lpstr>National Convention</vt:lpstr>
      <vt:lpstr>Parting Words &amp; Clarifications…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Training</dc:title>
  <dc:creator>Emery, Michele A.</dc:creator>
  <cp:lastModifiedBy>Soria, Holly K.</cp:lastModifiedBy>
  <cp:revision>61</cp:revision>
  <dcterms:created xsi:type="dcterms:W3CDTF">2020-11-25T00:19:48Z</dcterms:created>
  <dcterms:modified xsi:type="dcterms:W3CDTF">2021-07-25T17:53:20Z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0x010100DDF7892EE149B449A9135DC59668FF4F</vt:lpwstr>
  </property>
</Properties>
</file>