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app.xml" ContentType="application/vnd.openxmlformats-officedocument.extended-properties+xml"/>
  <Override PartName="/ppt/tags/tag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ppt/tags/tag2.xml" ContentType="application/vnd.openxmlformats-officedocument.presentationml.tags+xml"/>
  <Override PartName="/ppt/tags/tag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3" r:id="rId1"/>
    <p:sldMasterId id="2147484115" r:id="rId2"/>
  </p:sldMasterIdLst>
  <p:notesMasterIdLst>
    <p:notesMasterId r:id="rId11"/>
  </p:notesMasterIdLst>
  <p:handoutMasterIdLst>
    <p:handoutMasterId r:id="rId12"/>
  </p:handoutMasterIdLst>
  <p:sldIdLst>
    <p:sldId id="307" r:id="rId3"/>
    <p:sldId id="436" r:id="rId4"/>
    <p:sldId id="437" r:id="rId5"/>
    <p:sldId id="438" r:id="rId6"/>
    <p:sldId id="442" r:id="rId7"/>
    <p:sldId id="440" r:id="rId8"/>
    <p:sldId id="441" r:id="rId9"/>
    <p:sldId id="426" r:id="rId10"/>
  </p:sldIdLst>
  <p:sldSz cx="12192000" cy="6858000"/>
  <p:notesSz cx="6881813"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303F9"/>
    <a:srgbClr val="537CA8"/>
    <a:srgbClr val="FFFFFF"/>
    <a:srgbClr val="CC0000"/>
    <a:srgbClr val="6A01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8206F8-B917-4CF9-BC0B-69111D3E7B28}" v="67" dt="2021-07-19T20:54:39.681"/>
    <p1510:client id="{AE75BDCD-DF3B-054D-B855-EAFD0219B773}" v="34" dt="2021-07-20T10:13:39.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1596" autoAdjust="0"/>
  </p:normalViewPr>
  <p:slideViewPr>
    <p:cSldViewPr>
      <p:cViewPr varScale="1">
        <p:scale>
          <a:sx n="104" d="100"/>
          <a:sy n="104" d="100"/>
        </p:scale>
        <p:origin x="834" y="108"/>
      </p:cViewPr>
      <p:guideLst>
        <p:guide orient="horz" pos="220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8" d="100"/>
          <a:sy n="68" d="100"/>
        </p:scale>
        <p:origin x="3306" y="51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openxmlformats.org/officeDocument/2006/relationships/customXml" Target="../customXml/item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tableStyles" Target="tableStyles.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82641" cy="464184"/>
          </a:xfrm>
          <a:prstGeom prst="rect">
            <a:avLst/>
          </a:prstGeom>
          <a:noFill/>
          <a:ln w="9525">
            <a:noFill/>
            <a:miter lim="800000"/>
            <a:headEnd/>
            <a:tailEnd/>
          </a:ln>
          <a:effectLst/>
        </p:spPr>
        <p:txBody>
          <a:bodyPr vert="horz" wrap="square" lIns="90199" tIns="45100" rIns="90199" bIns="4510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70659" name="Rectangle 3"/>
          <p:cNvSpPr>
            <a:spLocks noGrp="1" noChangeArrowheads="1"/>
          </p:cNvSpPr>
          <p:nvPr>
            <p:ph type="dt" sz="quarter" idx="1"/>
          </p:nvPr>
        </p:nvSpPr>
        <p:spPr bwMode="auto">
          <a:xfrm>
            <a:off x="3897609" y="0"/>
            <a:ext cx="2982641" cy="464184"/>
          </a:xfrm>
          <a:prstGeom prst="rect">
            <a:avLst/>
          </a:prstGeom>
          <a:noFill/>
          <a:ln w="9525">
            <a:noFill/>
            <a:miter lim="800000"/>
            <a:headEnd/>
            <a:tailEnd/>
          </a:ln>
          <a:effectLst/>
        </p:spPr>
        <p:txBody>
          <a:bodyPr vert="horz" wrap="square" lIns="90199" tIns="45100" rIns="90199" bIns="4510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70660" name="Rectangle 4"/>
          <p:cNvSpPr>
            <a:spLocks noGrp="1" noChangeArrowheads="1"/>
          </p:cNvSpPr>
          <p:nvPr>
            <p:ph type="ftr" sz="quarter" idx="2"/>
          </p:nvPr>
        </p:nvSpPr>
        <p:spPr bwMode="auto">
          <a:xfrm>
            <a:off x="0" y="8829037"/>
            <a:ext cx="2982641" cy="465774"/>
          </a:xfrm>
          <a:prstGeom prst="rect">
            <a:avLst/>
          </a:prstGeom>
          <a:noFill/>
          <a:ln w="9525">
            <a:noFill/>
            <a:miter lim="800000"/>
            <a:headEnd/>
            <a:tailEnd/>
          </a:ln>
          <a:effectLst/>
        </p:spPr>
        <p:txBody>
          <a:bodyPr vert="horz" wrap="square" lIns="90199" tIns="45100" rIns="90199" bIns="4510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70661" name="Rectangle 5"/>
          <p:cNvSpPr>
            <a:spLocks noGrp="1" noChangeArrowheads="1"/>
          </p:cNvSpPr>
          <p:nvPr>
            <p:ph type="sldNum" sz="quarter" idx="3"/>
          </p:nvPr>
        </p:nvSpPr>
        <p:spPr bwMode="auto">
          <a:xfrm>
            <a:off x="3897609" y="8829037"/>
            <a:ext cx="2982641" cy="465774"/>
          </a:xfrm>
          <a:prstGeom prst="rect">
            <a:avLst/>
          </a:prstGeom>
          <a:noFill/>
          <a:ln w="9525">
            <a:noFill/>
            <a:miter lim="800000"/>
            <a:headEnd/>
            <a:tailEnd/>
          </a:ln>
          <a:effectLst/>
        </p:spPr>
        <p:txBody>
          <a:bodyPr vert="horz" wrap="square" lIns="90199" tIns="45100" rIns="90199" bIns="45100" numCol="1" anchor="b" anchorCtr="0" compatLnSpc="1">
            <a:prstTxWarp prst="textNoShape">
              <a:avLst/>
            </a:prstTxWarp>
          </a:bodyPr>
          <a:lstStyle>
            <a:lvl1pPr algn="r" eaLnBrk="1" hangingPunct="1">
              <a:defRPr sz="1200">
                <a:latin typeface="Arial" charset="0"/>
                <a:cs typeface="+mn-cs"/>
              </a:defRPr>
            </a:lvl1pPr>
          </a:lstStyle>
          <a:p>
            <a:pPr>
              <a:defRPr/>
            </a:pPr>
            <a:fld id="{9AC28113-C630-4493-8F93-457E2B2C860E}" type="slidenum">
              <a:rPr lang="en-US"/>
              <a:pPr>
                <a:defRPr/>
              </a:pPr>
              <a:t>‹#›</a:t>
            </a:fld>
            <a:endParaRPr lang="en-US" dirty="0"/>
          </a:p>
        </p:txBody>
      </p:sp>
    </p:spTree>
    <p:extLst>
      <p:ext uri="{BB962C8B-B14F-4D97-AF65-F5344CB8AC3E}">
        <p14:creationId xmlns:p14="http://schemas.microsoft.com/office/powerpoint/2010/main" val="2002150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82641" cy="464184"/>
          </a:xfrm>
          <a:prstGeom prst="rect">
            <a:avLst/>
          </a:prstGeom>
          <a:noFill/>
          <a:ln w="9525">
            <a:noFill/>
            <a:miter lim="800000"/>
            <a:headEnd/>
            <a:tailEnd/>
          </a:ln>
          <a:effectLst/>
        </p:spPr>
        <p:txBody>
          <a:bodyPr vert="horz" wrap="square" lIns="90199" tIns="45100" rIns="90199" bIns="4510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66563" name="Rectangle 3"/>
          <p:cNvSpPr>
            <a:spLocks noGrp="1" noChangeArrowheads="1"/>
          </p:cNvSpPr>
          <p:nvPr>
            <p:ph type="dt" idx="1"/>
          </p:nvPr>
        </p:nvSpPr>
        <p:spPr bwMode="auto">
          <a:xfrm>
            <a:off x="3897609" y="0"/>
            <a:ext cx="2982641" cy="464184"/>
          </a:xfrm>
          <a:prstGeom prst="rect">
            <a:avLst/>
          </a:prstGeom>
          <a:noFill/>
          <a:ln w="9525">
            <a:noFill/>
            <a:miter lim="800000"/>
            <a:headEnd/>
            <a:tailEnd/>
          </a:ln>
          <a:effectLst/>
        </p:spPr>
        <p:txBody>
          <a:bodyPr vert="horz" wrap="square" lIns="90199" tIns="45100" rIns="90199" bIns="4510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342900" y="698500"/>
            <a:ext cx="6196013" cy="3486150"/>
          </a:xfrm>
          <a:prstGeom prst="rect">
            <a:avLst/>
          </a:prstGeom>
          <a:noFill/>
          <a:ln w="9525">
            <a:solidFill>
              <a:srgbClr val="000000"/>
            </a:solidFill>
            <a:miter lim="800000"/>
            <a:headEnd/>
            <a:tailEnd/>
          </a:ln>
        </p:spPr>
      </p:sp>
      <p:sp>
        <p:nvSpPr>
          <p:cNvPr id="66565" name="Rectangle 5"/>
          <p:cNvSpPr>
            <a:spLocks noGrp="1" noChangeArrowheads="1"/>
          </p:cNvSpPr>
          <p:nvPr>
            <p:ph type="body" sz="quarter" idx="3"/>
          </p:nvPr>
        </p:nvSpPr>
        <p:spPr bwMode="auto">
          <a:xfrm>
            <a:off x="686618" y="4414519"/>
            <a:ext cx="5508578" cy="4184016"/>
          </a:xfrm>
          <a:prstGeom prst="rect">
            <a:avLst/>
          </a:prstGeom>
          <a:noFill/>
          <a:ln w="9525">
            <a:noFill/>
            <a:miter lim="800000"/>
            <a:headEnd/>
            <a:tailEnd/>
          </a:ln>
          <a:effectLst/>
        </p:spPr>
        <p:txBody>
          <a:bodyPr vert="horz" wrap="square" lIns="90199" tIns="45100" rIns="90199" bIns="4510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8829037"/>
            <a:ext cx="2982641" cy="465774"/>
          </a:xfrm>
          <a:prstGeom prst="rect">
            <a:avLst/>
          </a:prstGeom>
          <a:noFill/>
          <a:ln w="9525">
            <a:noFill/>
            <a:miter lim="800000"/>
            <a:headEnd/>
            <a:tailEnd/>
          </a:ln>
          <a:effectLst/>
        </p:spPr>
        <p:txBody>
          <a:bodyPr vert="horz" wrap="square" lIns="90199" tIns="45100" rIns="90199" bIns="4510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66567" name="Rectangle 7"/>
          <p:cNvSpPr>
            <a:spLocks noGrp="1" noChangeArrowheads="1"/>
          </p:cNvSpPr>
          <p:nvPr>
            <p:ph type="sldNum" sz="quarter" idx="5"/>
          </p:nvPr>
        </p:nvSpPr>
        <p:spPr bwMode="auto">
          <a:xfrm>
            <a:off x="3897609" y="8829037"/>
            <a:ext cx="2982641" cy="465774"/>
          </a:xfrm>
          <a:prstGeom prst="rect">
            <a:avLst/>
          </a:prstGeom>
          <a:noFill/>
          <a:ln w="9525">
            <a:noFill/>
            <a:miter lim="800000"/>
            <a:headEnd/>
            <a:tailEnd/>
          </a:ln>
          <a:effectLst/>
        </p:spPr>
        <p:txBody>
          <a:bodyPr vert="horz" wrap="square" lIns="90199" tIns="45100" rIns="90199" bIns="45100" numCol="1" anchor="b" anchorCtr="0" compatLnSpc="1">
            <a:prstTxWarp prst="textNoShape">
              <a:avLst/>
            </a:prstTxWarp>
          </a:bodyPr>
          <a:lstStyle>
            <a:lvl1pPr algn="r" eaLnBrk="1" hangingPunct="1">
              <a:defRPr sz="1200">
                <a:latin typeface="Arial" charset="0"/>
                <a:cs typeface="+mn-cs"/>
              </a:defRPr>
            </a:lvl1pPr>
          </a:lstStyle>
          <a:p>
            <a:pPr>
              <a:defRPr/>
            </a:pPr>
            <a:fld id="{2C9F2BA4-BCC1-4E7B-AE3B-FB9F7C324728}" type="slidenum">
              <a:rPr lang="en-US"/>
              <a:pPr>
                <a:defRPr/>
              </a:pPr>
              <a:t>‹#›</a:t>
            </a:fld>
            <a:endParaRPr lang="en-US" dirty="0"/>
          </a:p>
        </p:txBody>
      </p:sp>
    </p:spTree>
    <p:extLst>
      <p:ext uri="{BB962C8B-B14F-4D97-AF65-F5344CB8AC3E}">
        <p14:creationId xmlns:p14="http://schemas.microsoft.com/office/powerpoint/2010/main" val="324087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3"/>
          <p:cNvSpPr>
            <a:spLocks noGrp="1" noChangeArrowheads="1"/>
          </p:cNvSpPr>
          <p:nvPr>
            <p:ph type="sldNum" sz="quarter" idx="5"/>
          </p:nvPr>
        </p:nvSpPr>
        <p:spPr/>
        <p:txBody>
          <a:bodyPr/>
          <a:lstStyle/>
          <a:p>
            <a:pPr>
              <a:defRPr/>
            </a:pPr>
            <a:fld id="{D6A81D35-0CA4-4055-84CD-05828FB4E75C}" type="slidenum">
              <a:rPr lang="en-US" smtClean="0">
                <a:latin typeface="Times New Roman" pitchFamily="18" charset="0"/>
              </a:rPr>
              <a:pPr>
                <a:defRPr/>
              </a:pPr>
              <a:t>1</a:t>
            </a:fld>
            <a:endParaRPr lang="en-US" dirty="0">
              <a:latin typeface="Times New Roman" pitchFamily="18" charset="0"/>
            </a:endParaRPr>
          </a:p>
        </p:txBody>
      </p:sp>
      <p:sp>
        <p:nvSpPr>
          <p:cNvPr id="67587" name="Rectangle 2"/>
          <p:cNvSpPr>
            <a:spLocks noGrp="1" noRot="1" noChangeAspect="1" noChangeArrowheads="1" noTextEdit="1"/>
          </p:cNvSpPr>
          <p:nvPr>
            <p:ph type="sldImg"/>
          </p:nvPr>
        </p:nvSpPr>
        <p:spPr>
          <a:xfrm>
            <a:off x="293688" y="679450"/>
            <a:ext cx="6294437" cy="3541713"/>
          </a:xfrm>
          <a:solidFill>
            <a:srgbClr val="FFFFFF"/>
          </a:solidFill>
          <a:ln/>
        </p:spPr>
      </p:sp>
      <p:sp>
        <p:nvSpPr>
          <p:cNvPr id="67588" name="Rectangle 3"/>
          <p:cNvSpPr>
            <a:spLocks noGrp="1" noChangeArrowheads="1"/>
          </p:cNvSpPr>
          <p:nvPr>
            <p:ph type="body" idx="1"/>
          </p:nvPr>
        </p:nvSpPr>
        <p:spPr>
          <a:xfrm>
            <a:off x="905585" y="4296883"/>
            <a:ext cx="4992443" cy="4071149"/>
          </a:xfrm>
          <a:solidFill>
            <a:srgbClr val="FFFFFF"/>
          </a:solidFill>
          <a:ln>
            <a:solidFill>
              <a:srgbClr val="000000"/>
            </a:solid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2610705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pPr>
              <a:spcBef>
                <a:spcPts val="0"/>
              </a:spcBef>
              <a:spcAft>
                <a:spcPts val="1200"/>
              </a:spcAft>
            </a:pPr>
            <a:r>
              <a:rPr lang="en-US" dirty="0"/>
              <a:t>The Americanism Commission of the American Legion has a large mandate.  We oversee two of the four pillars of the founding pillars of The American Legion, Americanism and Children &amp; Youth.</a:t>
            </a:r>
          </a:p>
          <a:p>
            <a:pPr>
              <a:spcBef>
                <a:spcPts val="0"/>
              </a:spcBef>
              <a:spcAft>
                <a:spcPts val="1200"/>
              </a:spcAft>
            </a:pPr>
            <a:r>
              <a:rPr lang="en-US" dirty="0"/>
              <a:t>We are often asked about the differences between these two and the best way to put it.  Americanism programs work to develop citizenship, pride in nation, and develop the youth of today who will lead American tomorrow.  Children and Youth programs, instead, provides a hand-up to those in need.</a:t>
            </a:r>
          </a:p>
          <a:p>
            <a:pPr>
              <a:spcBef>
                <a:spcPts val="0"/>
              </a:spcBef>
              <a:spcAft>
                <a:spcPts val="1200"/>
              </a:spcAft>
            </a:pPr>
            <a:r>
              <a:rPr lang="en-US" dirty="0"/>
              <a:t>In the next </a:t>
            </a:r>
            <a:r>
              <a:rPr lang="en-US"/>
              <a:t>few slides, </a:t>
            </a:r>
            <a:r>
              <a:rPr lang="en-US" dirty="0"/>
              <a:t>we will take at look at them further. </a:t>
            </a:r>
          </a:p>
        </p:txBody>
      </p:sp>
      <p:sp>
        <p:nvSpPr>
          <p:cNvPr id="4" name="Slide Number Placeholder 3"/>
          <p:cNvSpPr>
            <a:spLocks noGrp="1"/>
          </p:cNvSpPr>
          <p:nvPr>
            <p:ph type="sldNum" sz="quarter" idx="5"/>
          </p:nvPr>
        </p:nvSpPr>
        <p:spPr/>
        <p:txBody>
          <a:bodyPr/>
          <a:lstStyle/>
          <a:p>
            <a:pPr>
              <a:defRPr/>
            </a:pPr>
            <a:fld id="{2C9F2BA4-BCC1-4E7B-AE3B-FB9F7C324728}" type="slidenum">
              <a:rPr lang="en-US" smtClean="0"/>
              <a:pPr>
                <a:defRPr/>
              </a:pPr>
              <a:t>2</a:t>
            </a:fld>
            <a:endParaRPr lang="en-US" dirty="0"/>
          </a:p>
        </p:txBody>
      </p:sp>
    </p:spTree>
    <p:extLst>
      <p:ext uri="{BB962C8B-B14F-4D97-AF65-F5344CB8AC3E}">
        <p14:creationId xmlns:p14="http://schemas.microsoft.com/office/powerpoint/2010/main" val="3256917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pPr>
              <a:spcBef>
                <a:spcPts val="0"/>
              </a:spcBef>
              <a:spcAft>
                <a:spcPts val="1200"/>
              </a:spcAft>
            </a:pPr>
            <a:r>
              <a:rPr lang="en-US" dirty="0"/>
              <a:t>Citizenship.</a:t>
            </a:r>
          </a:p>
          <a:p>
            <a:pPr>
              <a:spcBef>
                <a:spcPts val="0"/>
              </a:spcBef>
              <a:spcAft>
                <a:spcPts val="1200"/>
              </a:spcAft>
            </a:pPr>
            <a:r>
              <a:rPr lang="en-US" dirty="0"/>
              <a:t>These programs promote patriotism among the citizenry.  The American Legion works to promote every citizen to vote in every election.  Legionnaires across the nation volunteer to work at polls, get people to the polls, and work to ensure that everyone is able to exercise their right to vote.</a:t>
            </a:r>
          </a:p>
          <a:p>
            <a:pPr>
              <a:spcBef>
                <a:spcPts val="0"/>
              </a:spcBef>
              <a:spcAft>
                <a:spcPts val="1200"/>
              </a:spcAft>
            </a:pPr>
            <a:r>
              <a:rPr lang="en-US" dirty="0"/>
              <a:t>Since the early twentieth century the American Legion been the foremost proponent of Flag Education and etiquette.  Developing what became the Flag Code and we continue to champion Flag Protection and ensuring that average citizens respect the flag through education programs and interaction with our legislative partners in Washington, D.C.</a:t>
            </a:r>
          </a:p>
          <a:p>
            <a:pPr>
              <a:spcBef>
                <a:spcPts val="0"/>
              </a:spcBef>
              <a:spcAft>
                <a:spcPts val="1200"/>
              </a:spcAft>
            </a:pPr>
            <a:r>
              <a:rPr lang="en-US" dirty="0"/>
              <a:t>Post homes across the country work to ensure that legal immigrants are able to naturalize and integrate into American society daily.  These programs are primarily led by those blue-cap Legionnaires who are working at the community level.</a:t>
            </a:r>
          </a:p>
        </p:txBody>
      </p:sp>
      <p:sp>
        <p:nvSpPr>
          <p:cNvPr id="4" name="Slide Number Placeholder 3"/>
          <p:cNvSpPr>
            <a:spLocks noGrp="1"/>
          </p:cNvSpPr>
          <p:nvPr>
            <p:ph type="sldNum" sz="quarter" idx="5"/>
          </p:nvPr>
        </p:nvSpPr>
        <p:spPr/>
        <p:txBody>
          <a:bodyPr/>
          <a:lstStyle/>
          <a:p>
            <a:pPr>
              <a:defRPr/>
            </a:pPr>
            <a:fld id="{2C9F2BA4-BCC1-4E7B-AE3B-FB9F7C324728}" type="slidenum">
              <a:rPr lang="en-US" smtClean="0"/>
              <a:pPr>
                <a:defRPr/>
              </a:pPr>
              <a:t>3</a:t>
            </a:fld>
            <a:endParaRPr lang="en-US" dirty="0"/>
          </a:p>
        </p:txBody>
      </p:sp>
    </p:spTree>
    <p:extLst>
      <p:ext uri="{BB962C8B-B14F-4D97-AF65-F5344CB8AC3E}">
        <p14:creationId xmlns:p14="http://schemas.microsoft.com/office/powerpoint/2010/main" val="3387280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pPr>
              <a:spcAft>
                <a:spcPts val="1200"/>
              </a:spcAft>
            </a:pPr>
            <a:r>
              <a:rPr lang="en-US" dirty="0"/>
              <a:t>Youth Development.</a:t>
            </a:r>
          </a:p>
          <a:p>
            <a:pPr>
              <a:spcBef>
                <a:spcPts val="0"/>
              </a:spcBef>
              <a:spcAft>
                <a:spcPts val="1200"/>
              </a:spcAft>
            </a:pPr>
            <a:r>
              <a:rPr lang="en-US" dirty="0"/>
              <a:t>These activities span a range of areas: sport, academics, and outdoor activities have been around for decades.  While some see these as a means of providing scholarship monies to youth, it is so much more.</a:t>
            </a:r>
          </a:p>
          <a:p>
            <a:pPr marL="171450" indent="-171450">
              <a:spcBef>
                <a:spcPts val="0"/>
              </a:spcBef>
              <a:spcAft>
                <a:spcPts val="1200"/>
              </a:spcAft>
              <a:buFont typeface="Arial" panose="020B0604020202020204" pitchFamily="34" charset="0"/>
              <a:buChar char="•"/>
            </a:pPr>
            <a:r>
              <a:rPr lang="en-US" dirty="0"/>
              <a:t>You don’t get more American than baseball and </a:t>
            </a:r>
            <a:r>
              <a:rPr lang="en-US" b="1" dirty="0"/>
              <a:t>ALB</a:t>
            </a:r>
            <a:r>
              <a:rPr lang="en-US" dirty="0"/>
              <a:t> has been around since </a:t>
            </a:r>
            <a:r>
              <a:rPr lang="en-US" b="0" i="0" dirty="0">
                <a:effectLst/>
                <a:latin typeface="Arial" panose="020B0604020202020204" pitchFamily="34" charset="0"/>
              </a:rPr>
              <a:t>1925.</a:t>
            </a:r>
            <a:r>
              <a:rPr lang="en-US" dirty="0"/>
              <a:t>  Enduring through the depression and wars, they have many MLB players over the years in their alumni ranks.</a:t>
            </a:r>
          </a:p>
          <a:p>
            <a:pPr marL="171450" indent="-171450">
              <a:spcBef>
                <a:spcPts val="0"/>
              </a:spcBef>
              <a:spcAft>
                <a:spcPts val="1200"/>
              </a:spcAft>
              <a:buFont typeface="Arial" panose="020B0604020202020204" pitchFamily="34" charset="0"/>
              <a:buChar char="•"/>
            </a:pPr>
            <a:r>
              <a:rPr lang="en-US" b="1" dirty="0"/>
              <a:t>Boys Nation</a:t>
            </a:r>
            <a:r>
              <a:rPr lang="en-US" dirty="0"/>
              <a:t>, </a:t>
            </a:r>
            <a:r>
              <a:rPr lang="en-US" b="0" i="0" dirty="0">
                <a:effectLst/>
                <a:latin typeface="Arial" panose="020B0604020202020204" pitchFamily="34" charset="0"/>
              </a:rPr>
              <a:t>where the young leaders receive an education on the structure and function of federal government, has been around since the end of World War II.  However, it has its origins in the </a:t>
            </a:r>
            <a:r>
              <a:rPr lang="en-US" b="1" i="0" dirty="0">
                <a:effectLst/>
                <a:latin typeface="Arial" panose="020B0604020202020204" pitchFamily="34" charset="0"/>
              </a:rPr>
              <a:t>Boys State </a:t>
            </a:r>
            <a:r>
              <a:rPr lang="en-US" b="0" i="0" dirty="0">
                <a:effectLst/>
                <a:latin typeface="Arial" panose="020B0604020202020204" pitchFamily="34" charset="0"/>
              </a:rPr>
              <a:t>programs that sprung up at the department or state level since 1935.</a:t>
            </a:r>
          </a:p>
          <a:p>
            <a:pPr marL="171450" indent="-171450">
              <a:spcBef>
                <a:spcPts val="0"/>
              </a:spcBef>
              <a:spcAft>
                <a:spcPts val="1200"/>
              </a:spcAft>
              <a:buFont typeface="Arial" panose="020B0604020202020204" pitchFamily="34" charset="0"/>
              <a:buChar char="•"/>
            </a:pPr>
            <a:r>
              <a:rPr lang="en-US" b="1" dirty="0">
                <a:latin typeface="Arial" panose="020B0604020202020204" pitchFamily="34" charset="0"/>
              </a:rPr>
              <a:t>J</a:t>
            </a:r>
            <a:r>
              <a:rPr lang="en-US" b="1" i="0" dirty="0">
                <a:effectLst/>
                <a:latin typeface="Arial" panose="020B0604020202020204" pitchFamily="34" charset="0"/>
              </a:rPr>
              <a:t>unior Shooting sports </a:t>
            </a:r>
            <a:r>
              <a:rPr lang="en-US" b="0" i="0" dirty="0">
                <a:effectLst/>
                <a:latin typeface="Arial" panose="020B0604020202020204" pitchFamily="34" charset="0"/>
              </a:rPr>
              <a:t>is unique in that while departments have parallel programs they do not feed into the national tournament, which meets at the US Olympic Center in Colorado Springs.  There youth compete on the same range surrounded by Olympic Athletes who compete in the same disciplines.</a:t>
            </a:r>
          </a:p>
          <a:p>
            <a:pPr marL="171450" indent="-171450">
              <a:spcBef>
                <a:spcPts val="0"/>
              </a:spcBef>
              <a:spcAft>
                <a:spcPts val="1200"/>
              </a:spcAft>
              <a:buFont typeface="Arial" panose="020B0604020202020204" pitchFamily="34" charset="0"/>
              <a:buChar char="•"/>
            </a:pPr>
            <a:r>
              <a:rPr lang="en-US" b="0" i="0" dirty="0">
                <a:effectLst/>
                <a:latin typeface="Arial" panose="020B0604020202020204" pitchFamily="34" charset="0"/>
              </a:rPr>
              <a:t>Since 1938, the </a:t>
            </a:r>
            <a:r>
              <a:rPr lang="en-US" b="1" i="0" dirty="0">
                <a:effectLst/>
                <a:latin typeface="Arial" panose="020B0604020202020204" pitchFamily="34" charset="0"/>
              </a:rPr>
              <a:t>Oratorical</a:t>
            </a:r>
            <a:r>
              <a:rPr lang="en-US" b="0" i="0" dirty="0">
                <a:effectLst/>
                <a:latin typeface="Arial" panose="020B0604020202020204" pitchFamily="34" charset="0"/>
              </a:rPr>
              <a:t> program has presented participants with an academic speaking challenge that teaches important leadership qualities, the history of our nation’s laws, the ability to think and speak clearly, and an understanding of the duties, responsibilities, rights and privileges of American citizenship.</a:t>
            </a:r>
          </a:p>
        </p:txBody>
      </p:sp>
      <p:sp>
        <p:nvSpPr>
          <p:cNvPr id="4" name="Slide Number Placeholder 3"/>
          <p:cNvSpPr>
            <a:spLocks noGrp="1"/>
          </p:cNvSpPr>
          <p:nvPr>
            <p:ph type="sldNum" sz="quarter" idx="5"/>
          </p:nvPr>
        </p:nvSpPr>
        <p:spPr/>
        <p:txBody>
          <a:bodyPr/>
          <a:lstStyle/>
          <a:p>
            <a:pPr>
              <a:defRPr/>
            </a:pPr>
            <a:fld id="{2C9F2BA4-BCC1-4E7B-AE3B-FB9F7C324728}" type="slidenum">
              <a:rPr lang="en-US" smtClean="0"/>
              <a:pPr>
                <a:defRPr/>
              </a:pPr>
              <a:t>4</a:t>
            </a:fld>
            <a:endParaRPr lang="en-US" dirty="0"/>
          </a:p>
        </p:txBody>
      </p:sp>
    </p:spTree>
    <p:extLst>
      <p:ext uri="{BB962C8B-B14F-4D97-AF65-F5344CB8AC3E}">
        <p14:creationId xmlns:p14="http://schemas.microsoft.com/office/powerpoint/2010/main" val="174545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177800"/>
            <a:ext cx="6196013" cy="3486150"/>
          </a:xfrm>
        </p:spPr>
      </p:sp>
      <p:sp>
        <p:nvSpPr>
          <p:cNvPr id="3" name="Notes Placeholder 2"/>
          <p:cNvSpPr>
            <a:spLocks noGrp="1"/>
          </p:cNvSpPr>
          <p:nvPr>
            <p:ph type="body" idx="1"/>
          </p:nvPr>
        </p:nvSpPr>
        <p:spPr>
          <a:xfrm>
            <a:off x="316706" y="3893184"/>
            <a:ext cx="6248400" cy="4184016"/>
          </a:xfrm>
        </p:spPr>
        <p:txBody>
          <a:bodyPr/>
          <a:lstStyle/>
          <a:p>
            <a:pPr>
              <a:spcBef>
                <a:spcPts val="0"/>
              </a:spcBef>
              <a:spcAft>
                <a:spcPts val="1200"/>
              </a:spcAft>
            </a:pPr>
            <a:r>
              <a:rPr lang="en-US" dirty="0"/>
              <a:t>Youth Development (cont.)</a:t>
            </a:r>
          </a:p>
          <a:p>
            <a:pPr marL="171450" indent="-171450">
              <a:spcBef>
                <a:spcPts val="0"/>
              </a:spcBef>
              <a:spcAft>
                <a:spcPts val="1200"/>
              </a:spcAft>
              <a:buFont typeface="Arial" panose="020B0604020202020204" pitchFamily="34" charset="0"/>
              <a:buChar char="•"/>
            </a:pPr>
            <a:r>
              <a:rPr lang="en-US" b="1" dirty="0"/>
              <a:t>Youth Cadet Law Enforcement </a:t>
            </a:r>
            <a:r>
              <a:rPr lang="en-US" dirty="0"/>
              <a:t>is one of the newer activities at The American Legion.  It </a:t>
            </a:r>
            <a:r>
              <a:rPr lang="en-US" b="0" i="0" dirty="0">
                <a:effectLst/>
                <a:latin typeface="Arial" panose="020B0604020202020204" pitchFamily="34" charset="0"/>
              </a:rPr>
              <a:t>provides first-hand experiences and insight into the operations of law enforcement agencies. The program also affords these highly motivated young people an opportunity to consider law enforcement as a potential career choice.  We are currently cultivating more departments to create one, if they don’t already.</a:t>
            </a:r>
          </a:p>
          <a:p>
            <a:pPr marL="171450" indent="-171450">
              <a:spcBef>
                <a:spcPts val="0"/>
              </a:spcBef>
              <a:spcAft>
                <a:spcPts val="1200"/>
              </a:spcAft>
              <a:buFont typeface="Arial" panose="020B0604020202020204" pitchFamily="34" charset="0"/>
              <a:buChar char="•"/>
            </a:pPr>
            <a:r>
              <a:rPr lang="en-US" b="0" i="0" dirty="0">
                <a:effectLst/>
                <a:latin typeface="Arial" panose="020B0604020202020204" pitchFamily="34" charset="0"/>
              </a:rPr>
              <a:t>From one of our newest to the oldest program, </a:t>
            </a:r>
            <a:r>
              <a:rPr lang="en-US" b="1" i="0" dirty="0">
                <a:effectLst/>
                <a:latin typeface="Arial" panose="020B0604020202020204" pitchFamily="34" charset="0"/>
              </a:rPr>
              <a:t>Scouting</a:t>
            </a:r>
            <a:r>
              <a:rPr lang="en-US" b="0" i="0" dirty="0">
                <a:effectLst/>
                <a:latin typeface="Arial" panose="020B0604020202020204" pitchFamily="34" charset="0"/>
              </a:rPr>
              <a:t>.  At the very first convention of the American Legion they encouraged posts to provide support to the Boy Scouts of American and their various programs.  Today, more than 2,000 Scouting units are chartered by Legion Family across the nation, involving over 44,000 youth and 19,000 adult leaders.</a:t>
            </a:r>
          </a:p>
          <a:p>
            <a:pPr marL="171450" indent="-171450">
              <a:spcBef>
                <a:spcPts val="0"/>
              </a:spcBef>
              <a:spcAft>
                <a:spcPts val="1200"/>
              </a:spcAft>
              <a:buFont typeface="Arial" panose="020B0604020202020204" pitchFamily="34" charset="0"/>
              <a:buChar char="•"/>
            </a:pPr>
            <a:r>
              <a:rPr lang="en-US" b="0" i="0" dirty="0">
                <a:effectLst/>
                <a:latin typeface="Arial" panose="020B0604020202020204" pitchFamily="34" charset="0"/>
              </a:rPr>
              <a:t>Most of our youth programs offer some form of </a:t>
            </a:r>
            <a:r>
              <a:rPr lang="en-US" b="1" i="0" dirty="0">
                <a:effectLst/>
                <a:latin typeface="Arial" panose="020B0604020202020204" pitchFamily="34" charset="0"/>
              </a:rPr>
              <a:t>scholarship</a:t>
            </a:r>
            <a:r>
              <a:rPr lang="en-US" b="0" i="0" dirty="0">
                <a:effectLst/>
                <a:latin typeface="Arial" panose="020B0604020202020204" pitchFamily="34" charset="0"/>
              </a:rPr>
              <a:t> opportunity.  While not the primary reason for youth to participate in these programs, we do recognize the best of our youth in American each year.  This past year we did award over $1.5 million in scholarship money to the best of the best in our nation.</a:t>
            </a:r>
          </a:p>
          <a:p>
            <a:pPr marL="171450" indent="-171450">
              <a:spcBef>
                <a:spcPts val="0"/>
              </a:spcBef>
              <a:spcAft>
                <a:spcPts val="1200"/>
              </a:spcAft>
              <a:buFont typeface="Arial" panose="020B0604020202020204" pitchFamily="34" charset="0"/>
              <a:buChar char="•"/>
            </a:pPr>
            <a:r>
              <a:rPr lang="en-US" dirty="0">
                <a:latin typeface="Arial" panose="020B0604020202020204" pitchFamily="34" charset="0"/>
              </a:rPr>
              <a:t>Some of our </a:t>
            </a:r>
            <a:r>
              <a:rPr lang="en-US" b="1" dirty="0">
                <a:latin typeface="Arial" panose="020B0604020202020204" pitchFamily="34" charset="0"/>
              </a:rPr>
              <a:t>Youth Education </a:t>
            </a:r>
            <a:r>
              <a:rPr lang="en-US" dirty="0">
                <a:latin typeface="Arial" panose="020B0604020202020204" pitchFamily="34" charset="0"/>
              </a:rPr>
              <a:t>programs only cost your time, like the Veterans on the classroom.  It encourages posts to develop a relationship with their local schools so that veterans can talk to students about geopolitical events, leadership, professionalism, or other aspects that they are familiar; giving to the next generation. </a:t>
            </a:r>
            <a:endParaRPr lang="en-US" b="0" i="0" dirty="0">
              <a:effectLst/>
              <a:latin typeface="Arial" panose="020B0604020202020204" pitchFamily="34" charset="0"/>
            </a:endParaRPr>
          </a:p>
          <a:p>
            <a:pPr marL="0" indent="0">
              <a:spcBef>
                <a:spcPts val="0"/>
              </a:spcBef>
              <a:spcAft>
                <a:spcPts val="1200"/>
              </a:spcAft>
              <a:buFont typeface="Arial" panose="020B0604020202020204" pitchFamily="34" charset="0"/>
              <a:buNone/>
            </a:pPr>
            <a:r>
              <a:rPr lang="en-US" b="0" i="0" dirty="0">
                <a:effectLst/>
                <a:latin typeface="Arial" panose="020B0604020202020204" pitchFamily="34" charset="0"/>
              </a:rPr>
              <a:t>These activities only represent a portion of the youth activities that are offered across the nation.  Not all of them lead to a nationwide honor nor even a regional championship.  There are Legion rodeos out west and softball on the east coast.  Soccer is played in some communities and lacrosse in others.  Programs are everywhere dedicated so their youth may excel.</a:t>
            </a:r>
            <a:endParaRPr lang="en-US" dirty="0"/>
          </a:p>
        </p:txBody>
      </p:sp>
      <p:sp>
        <p:nvSpPr>
          <p:cNvPr id="4" name="Slide Number Placeholder 3"/>
          <p:cNvSpPr>
            <a:spLocks noGrp="1"/>
          </p:cNvSpPr>
          <p:nvPr>
            <p:ph type="sldNum" sz="quarter" idx="5"/>
          </p:nvPr>
        </p:nvSpPr>
        <p:spPr/>
        <p:txBody>
          <a:bodyPr/>
          <a:lstStyle/>
          <a:p>
            <a:pPr>
              <a:defRPr/>
            </a:pPr>
            <a:fld id="{2C9F2BA4-BCC1-4E7B-AE3B-FB9F7C324728}" type="slidenum">
              <a:rPr lang="en-US" smtClean="0"/>
              <a:pPr>
                <a:defRPr/>
              </a:pPr>
              <a:t>5</a:t>
            </a:fld>
            <a:endParaRPr lang="en-US" dirty="0"/>
          </a:p>
        </p:txBody>
      </p:sp>
    </p:spTree>
    <p:extLst>
      <p:ext uri="{BB962C8B-B14F-4D97-AF65-F5344CB8AC3E}">
        <p14:creationId xmlns:p14="http://schemas.microsoft.com/office/powerpoint/2010/main" val="3441377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pPr>
              <a:spcBef>
                <a:spcPts val="0"/>
              </a:spcBef>
              <a:spcAft>
                <a:spcPts val="1200"/>
              </a:spcAft>
            </a:pPr>
            <a:r>
              <a:rPr lang="en-US" dirty="0"/>
              <a:t>Children &amp; Youth.</a:t>
            </a:r>
          </a:p>
          <a:p>
            <a:pPr marL="0" indent="0">
              <a:spcBef>
                <a:spcPts val="0"/>
              </a:spcBef>
              <a:spcAft>
                <a:spcPts val="1200"/>
              </a:spcAft>
              <a:buFont typeface="Arial" panose="020B0604020202020204" pitchFamily="34" charset="0"/>
              <a:buNone/>
            </a:pPr>
            <a:r>
              <a:rPr lang="en-US" b="0" i="0" dirty="0">
                <a:effectLst/>
                <a:latin typeface="Arial" panose="020B0604020202020204" pitchFamily="34" charset="0"/>
              </a:rPr>
              <a:t>Since the founding in 1919 Children &amp; Youth has been a founding principle. In the years since, a number of youth-oriented programs have been developed including Temporary Financial Assistance, Family Support Network, and child safety and wellbeing programs.</a:t>
            </a:r>
          </a:p>
          <a:p>
            <a:pPr marL="0" indent="0">
              <a:spcBef>
                <a:spcPts val="0"/>
              </a:spcBef>
              <a:spcAft>
                <a:spcPts val="1200"/>
              </a:spcAft>
              <a:buFont typeface="Arial" panose="020B0604020202020204" pitchFamily="34" charset="0"/>
              <a:buNone/>
            </a:pPr>
            <a:r>
              <a:rPr lang="en-US" b="0" i="0" dirty="0">
                <a:effectLst/>
                <a:latin typeface="Arial" panose="020B0604020202020204" pitchFamily="34" charset="0"/>
              </a:rPr>
              <a:t>Since its creation in 1925, The American Legion </a:t>
            </a:r>
            <a:r>
              <a:rPr lang="en-US" b="1" i="0" dirty="0">
                <a:effectLst/>
                <a:latin typeface="Arial" panose="020B0604020202020204" pitchFamily="34" charset="0"/>
              </a:rPr>
              <a:t>Veterans &amp; Children Foundation </a:t>
            </a:r>
            <a:r>
              <a:rPr lang="en-US" b="0" i="0" dirty="0">
                <a:effectLst/>
                <a:latin typeface="Arial" panose="020B0604020202020204" pitchFamily="34" charset="0"/>
              </a:rPr>
              <a:t>(</a:t>
            </a:r>
            <a:r>
              <a:rPr lang="en-US" b="1" i="0" dirty="0">
                <a:effectLst/>
                <a:latin typeface="Arial" panose="020B0604020202020204" pitchFamily="34" charset="0"/>
              </a:rPr>
              <a:t>VFC</a:t>
            </a:r>
            <a:r>
              <a:rPr lang="en-US" b="0" i="0" dirty="0">
                <a:effectLst/>
                <a:latin typeface="Arial" panose="020B0604020202020204" pitchFamily="34" charset="0"/>
              </a:rPr>
              <a:t>) has delivered over $30 million in financial assistance for disabled veterans, military families and young people who lost parents in service to our nation.  In 2018, when the USCG were not receiving their pay due to congressional squabbles, </a:t>
            </a:r>
            <a:r>
              <a:rPr lang="en-US" b="1" i="0" dirty="0">
                <a:effectLst/>
                <a:latin typeface="Arial" panose="020B0604020202020204" pitchFamily="34" charset="0"/>
              </a:rPr>
              <a:t>TFA</a:t>
            </a:r>
            <a:r>
              <a:rPr lang="en-US" b="0" i="0" dirty="0">
                <a:effectLst/>
                <a:latin typeface="Arial" panose="020B0604020202020204" pitchFamily="34" charset="0"/>
              </a:rPr>
              <a:t> stepped in and provided $1 million in assistance.</a:t>
            </a:r>
          </a:p>
          <a:p>
            <a:pPr marL="0" indent="0">
              <a:spcBef>
                <a:spcPts val="0"/>
              </a:spcBef>
              <a:spcAft>
                <a:spcPts val="1200"/>
              </a:spcAft>
              <a:buFont typeface="Arial" panose="020B0604020202020204" pitchFamily="34" charset="0"/>
              <a:buNone/>
            </a:pPr>
            <a:r>
              <a:rPr lang="en-US" dirty="0"/>
              <a:t>In 1952, Dr. Garland D. Murphy Jr. gave to The American Legion a large contribution that would benefit children. The Legion and Murphy entered into a trust agreement that established the </a:t>
            </a:r>
            <a:r>
              <a:rPr lang="en-US" b="1" dirty="0"/>
              <a:t>Child Welfare Foundation</a:t>
            </a:r>
            <a:r>
              <a:rPr lang="en-US" dirty="0"/>
              <a:t>.  Today, </a:t>
            </a:r>
            <a:r>
              <a:rPr lang="en-US" b="1" i="0" dirty="0">
                <a:effectLst/>
                <a:latin typeface="Arial" panose="020B0604020202020204" pitchFamily="34" charset="0"/>
              </a:rPr>
              <a:t>CWF</a:t>
            </a:r>
            <a:r>
              <a:rPr lang="en-US" b="0" i="0" dirty="0">
                <a:effectLst/>
                <a:latin typeface="Arial" panose="020B0604020202020204" pitchFamily="34" charset="0"/>
              </a:rPr>
              <a:t> accepts funding proposals from nonprofit organizations for projects that contribute to the physical, mental, emotional, and spiritual welfare of children.  In October 2020, The American Legion Child Welfare Foundation awarded $740,889 in grants to 17 nonprofits.</a:t>
            </a:r>
            <a:endParaRPr lang="en-US" dirty="0"/>
          </a:p>
        </p:txBody>
      </p:sp>
      <p:sp>
        <p:nvSpPr>
          <p:cNvPr id="4" name="Slide Number Placeholder 3"/>
          <p:cNvSpPr>
            <a:spLocks noGrp="1"/>
          </p:cNvSpPr>
          <p:nvPr>
            <p:ph type="sldNum" sz="quarter" idx="5"/>
          </p:nvPr>
        </p:nvSpPr>
        <p:spPr/>
        <p:txBody>
          <a:bodyPr/>
          <a:lstStyle/>
          <a:p>
            <a:pPr>
              <a:defRPr/>
            </a:pPr>
            <a:fld id="{2C9F2BA4-BCC1-4E7B-AE3B-FB9F7C324728}" type="slidenum">
              <a:rPr lang="en-US" smtClean="0"/>
              <a:pPr>
                <a:defRPr/>
              </a:pPr>
              <a:t>6</a:t>
            </a:fld>
            <a:endParaRPr lang="en-US" dirty="0"/>
          </a:p>
        </p:txBody>
      </p:sp>
    </p:spTree>
    <p:extLst>
      <p:ext uri="{BB962C8B-B14F-4D97-AF65-F5344CB8AC3E}">
        <p14:creationId xmlns:p14="http://schemas.microsoft.com/office/powerpoint/2010/main" val="2409001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pPr>
              <a:spcBef>
                <a:spcPts val="0"/>
              </a:spcBef>
              <a:spcAft>
                <a:spcPts val="1200"/>
              </a:spcAft>
            </a:pPr>
            <a:r>
              <a:rPr lang="en-US" dirty="0"/>
              <a:t>Volunteers</a:t>
            </a:r>
          </a:p>
          <a:p>
            <a:pPr>
              <a:spcBef>
                <a:spcPts val="0"/>
              </a:spcBef>
              <a:spcAft>
                <a:spcPts val="1200"/>
              </a:spcAft>
            </a:pPr>
            <a:r>
              <a:rPr lang="en-US" dirty="0"/>
              <a:t>As you have seen the American Legion does a lot to support the youth of American, but we need your support.  Each of these programs are carefully curated to ensure that we provide a world-class experience.  Often one that changes the trajectory of a youth’s life forever and not simply through money.</a:t>
            </a:r>
          </a:p>
          <a:p>
            <a:pPr>
              <a:spcBef>
                <a:spcPts val="0"/>
              </a:spcBef>
              <a:spcAft>
                <a:spcPts val="1200"/>
              </a:spcAft>
            </a:pPr>
            <a:r>
              <a:rPr lang="en-US" dirty="0"/>
              <a:t>It is the people.  The people that make these events happen.  Through the generosity of giving of your time and efforts to the next generation is the only way that we can provide these programs.</a:t>
            </a:r>
          </a:p>
          <a:p>
            <a:pPr>
              <a:spcBef>
                <a:spcPts val="0"/>
              </a:spcBef>
              <a:spcAft>
                <a:spcPts val="1200"/>
              </a:spcAft>
            </a:pPr>
            <a:r>
              <a:rPr lang="en-US" dirty="0"/>
              <a:t>I often hear about the state of today’s youth, but I always invite these individuals to participate in our programs and they will see the true caliber today’s youth.  Yet, without these programs, I shudder to thing what the actual state of the next generations would be.  If you want to ensure that the America’s leaders of tomorrow are prepared and ready, it takes volunteers like you today.</a:t>
            </a:r>
          </a:p>
          <a:p>
            <a:pPr>
              <a:spcBef>
                <a:spcPts val="0"/>
              </a:spcBef>
              <a:spcAft>
                <a:spcPts val="1200"/>
              </a:spcAft>
            </a:pPr>
            <a:r>
              <a:rPr lang="en-US" dirty="0"/>
              <a:t>Thank you.</a:t>
            </a:r>
          </a:p>
        </p:txBody>
      </p:sp>
      <p:sp>
        <p:nvSpPr>
          <p:cNvPr id="4" name="Slide Number Placeholder 3"/>
          <p:cNvSpPr>
            <a:spLocks noGrp="1"/>
          </p:cNvSpPr>
          <p:nvPr>
            <p:ph type="sldNum" sz="quarter" idx="5"/>
          </p:nvPr>
        </p:nvSpPr>
        <p:spPr/>
        <p:txBody>
          <a:bodyPr/>
          <a:lstStyle/>
          <a:p>
            <a:pPr>
              <a:defRPr/>
            </a:pPr>
            <a:fld id="{2C9F2BA4-BCC1-4E7B-AE3B-FB9F7C324728}" type="slidenum">
              <a:rPr lang="en-US" smtClean="0"/>
              <a:pPr>
                <a:defRPr/>
              </a:pPr>
              <a:t>7</a:t>
            </a:fld>
            <a:endParaRPr lang="en-US" dirty="0"/>
          </a:p>
        </p:txBody>
      </p:sp>
    </p:spTree>
    <p:extLst>
      <p:ext uri="{BB962C8B-B14F-4D97-AF65-F5344CB8AC3E}">
        <p14:creationId xmlns:p14="http://schemas.microsoft.com/office/powerpoint/2010/main" val="4257884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3"/>
          <p:cNvSpPr>
            <a:spLocks noGrp="1" noChangeArrowheads="1"/>
          </p:cNvSpPr>
          <p:nvPr>
            <p:ph type="sldNum" sz="quarter" idx="5"/>
          </p:nvPr>
        </p:nvSpPr>
        <p:spPr/>
        <p:txBody>
          <a:bodyPr/>
          <a:lstStyle/>
          <a:p>
            <a:pPr>
              <a:defRPr/>
            </a:pPr>
            <a:fld id="{D6A81D35-0CA4-4055-84CD-05828FB4E75C}" type="slidenum">
              <a:rPr lang="en-US" smtClean="0">
                <a:latin typeface="Times New Roman" pitchFamily="18" charset="0"/>
              </a:rPr>
              <a:pPr>
                <a:defRPr/>
              </a:pPr>
              <a:t>8</a:t>
            </a:fld>
            <a:endParaRPr lang="en-US" dirty="0">
              <a:latin typeface="Times New Roman" pitchFamily="18" charset="0"/>
            </a:endParaRPr>
          </a:p>
        </p:txBody>
      </p:sp>
      <p:sp>
        <p:nvSpPr>
          <p:cNvPr id="67587" name="Rectangle 2"/>
          <p:cNvSpPr>
            <a:spLocks noGrp="1" noRot="1" noChangeAspect="1" noChangeArrowheads="1" noTextEdit="1"/>
          </p:cNvSpPr>
          <p:nvPr>
            <p:ph type="sldImg"/>
          </p:nvPr>
        </p:nvSpPr>
        <p:spPr>
          <a:xfrm>
            <a:off x="293688" y="679450"/>
            <a:ext cx="6294437" cy="3541713"/>
          </a:xfrm>
          <a:solidFill>
            <a:srgbClr val="FFFFFF"/>
          </a:solidFill>
          <a:ln/>
        </p:spPr>
      </p:sp>
      <p:sp>
        <p:nvSpPr>
          <p:cNvPr id="67588" name="Rectangle 3"/>
          <p:cNvSpPr>
            <a:spLocks noGrp="1" noChangeArrowheads="1"/>
          </p:cNvSpPr>
          <p:nvPr>
            <p:ph type="body" idx="1"/>
          </p:nvPr>
        </p:nvSpPr>
        <p:spPr>
          <a:xfrm>
            <a:off x="905585" y="4296883"/>
            <a:ext cx="4992443" cy="4071149"/>
          </a:xfrm>
          <a:solidFill>
            <a:srgbClr val="FFFFFF"/>
          </a:solidFill>
          <a:ln>
            <a:solidFill>
              <a:srgbClr val="000000"/>
            </a:solid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490157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168BF-9780-40C5-A26E-3E87DDCBA4ED}"/>
              </a:ext>
            </a:extLst>
          </p:cNvPr>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01B0336-09CC-4E1A-8807-02AC907C67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C741522-AD0B-4A32-8F63-1A759D5F5818}"/>
              </a:ext>
            </a:extLst>
          </p:cNvPr>
          <p:cNvSpPr>
            <a:spLocks noGrp="1"/>
          </p:cNvSpPr>
          <p:nvPr>
            <p:ph type="dt" sz="half" idx="10"/>
          </p:nvPr>
        </p:nvSpPr>
        <p:spPr>
          <a:xfrm>
            <a:off x="838200" y="6356354"/>
            <a:ext cx="2743200" cy="365125"/>
          </a:xfrm>
          <a:prstGeom prst="rect">
            <a:avLst/>
          </a:prstGeom>
        </p:spPr>
        <p:txBody>
          <a:bodyPr/>
          <a:lstStyle/>
          <a:p>
            <a:fld id="{6B64F230-0674-4F81-AB08-C1D9AB023238}" type="datetimeFigureOut">
              <a:rPr lang="en-US" smtClean="0"/>
              <a:t>7/20/2021</a:t>
            </a:fld>
            <a:endParaRPr lang="en-US"/>
          </a:p>
        </p:txBody>
      </p:sp>
      <p:sp>
        <p:nvSpPr>
          <p:cNvPr id="5" name="Footer Placeholder 4">
            <a:extLst>
              <a:ext uri="{FF2B5EF4-FFF2-40B4-BE49-F238E27FC236}">
                <a16:creationId xmlns:a16="http://schemas.microsoft.com/office/drawing/2014/main" id="{1C50AD9E-7F75-4225-BEDD-3073C7823CCD}"/>
              </a:ext>
            </a:extLst>
          </p:cNvPr>
          <p:cNvSpPr>
            <a:spLocks noGrp="1"/>
          </p:cNvSpPr>
          <p:nvPr>
            <p:ph type="ftr" sz="quarter" idx="11"/>
          </p:nvPr>
        </p:nvSpPr>
        <p:spPr>
          <a:xfrm>
            <a:off x="4038600" y="6356354"/>
            <a:ext cx="4114800" cy="365125"/>
          </a:xfrm>
          <a:prstGeom prst="rect">
            <a:avLst/>
          </a:prstGeom>
        </p:spPr>
        <p:txBody>
          <a:bodyPr/>
          <a:lstStyle/>
          <a:p>
            <a:r>
              <a:rPr lang="en-US" dirty="0"/>
              <a:t>VETERANS STRENGTHENING AMERICA</a:t>
            </a:r>
          </a:p>
        </p:txBody>
      </p:sp>
      <p:sp>
        <p:nvSpPr>
          <p:cNvPr id="6" name="Slide Number Placeholder 5">
            <a:extLst>
              <a:ext uri="{FF2B5EF4-FFF2-40B4-BE49-F238E27FC236}">
                <a16:creationId xmlns:a16="http://schemas.microsoft.com/office/drawing/2014/main" id="{302D77E4-0AC1-4985-8F8E-B734C4BF12CA}"/>
              </a:ext>
            </a:extLst>
          </p:cNvPr>
          <p:cNvSpPr>
            <a:spLocks noGrp="1"/>
          </p:cNvSpPr>
          <p:nvPr>
            <p:ph type="sldNum" sz="quarter" idx="12"/>
          </p:nvPr>
        </p:nvSpPr>
        <p:spPr>
          <a:xfrm>
            <a:off x="8610600" y="6356354"/>
            <a:ext cx="2743200" cy="365125"/>
          </a:xfrm>
          <a:prstGeom prst="rect">
            <a:avLst/>
          </a:prstGeom>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3120665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4AD32-8E46-4D25-B0C8-183975D98CD8}"/>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6C30CF-E1CF-4FD3-A492-DF94175159A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9B6B4-089C-4602-8004-D3ECA16F7D81}"/>
              </a:ext>
            </a:extLst>
          </p:cNvPr>
          <p:cNvSpPr>
            <a:spLocks noGrp="1"/>
          </p:cNvSpPr>
          <p:nvPr>
            <p:ph type="dt" sz="half" idx="10"/>
          </p:nvPr>
        </p:nvSpPr>
        <p:spPr>
          <a:xfrm>
            <a:off x="838200" y="6356354"/>
            <a:ext cx="2743200" cy="365125"/>
          </a:xfrm>
          <a:prstGeom prst="rect">
            <a:avLst/>
          </a:prstGeom>
        </p:spPr>
        <p:txBody>
          <a:bodyPr/>
          <a:lstStyle/>
          <a:p>
            <a:fld id="{6B64F230-0674-4F81-AB08-C1D9AB023238}" type="datetimeFigureOut">
              <a:rPr lang="en-US" smtClean="0"/>
              <a:t>7/20/2021</a:t>
            </a:fld>
            <a:endParaRPr lang="en-US"/>
          </a:p>
        </p:txBody>
      </p:sp>
      <p:sp>
        <p:nvSpPr>
          <p:cNvPr id="5" name="Footer Placeholder 4">
            <a:extLst>
              <a:ext uri="{FF2B5EF4-FFF2-40B4-BE49-F238E27FC236}">
                <a16:creationId xmlns:a16="http://schemas.microsoft.com/office/drawing/2014/main" id="{BAA4330C-3EFD-472C-A6B4-164387FAC21E}"/>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7F64E4-744E-4C5F-87A7-3442B0F6A292}"/>
              </a:ext>
            </a:extLst>
          </p:cNvPr>
          <p:cNvSpPr>
            <a:spLocks noGrp="1"/>
          </p:cNvSpPr>
          <p:nvPr>
            <p:ph type="sldNum" sz="quarter" idx="12"/>
          </p:nvPr>
        </p:nvSpPr>
        <p:spPr>
          <a:xfrm>
            <a:off x="8610600" y="6356354"/>
            <a:ext cx="2743200" cy="365125"/>
          </a:xfrm>
          <a:prstGeom prst="rect">
            <a:avLst/>
          </a:prstGeom>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168569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8F0BEC-2AF3-4925-BB22-96DFDE39AC5C}"/>
              </a:ext>
            </a:extLst>
          </p:cNvPr>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448D11-1051-4E0C-934E-FAC7B4DDC2B9}"/>
              </a:ext>
            </a:extLst>
          </p:cNvPr>
          <p:cNvSpPr>
            <a:spLocks noGrp="1"/>
          </p:cNvSpPr>
          <p:nvPr>
            <p:ph type="body" orient="vert" idx="1"/>
          </p:nvPr>
        </p:nvSpPr>
        <p:spPr>
          <a:xfrm>
            <a:off x="838202"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3C7E65-4030-4097-8C5B-8EAD06B2BDB2}"/>
              </a:ext>
            </a:extLst>
          </p:cNvPr>
          <p:cNvSpPr>
            <a:spLocks noGrp="1"/>
          </p:cNvSpPr>
          <p:nvPr>
            <p:ph type="dt" sz="half" idx="10"/>
          </p:nvPr>
        </p:nvSpPr>
        <p:spPr>
          <a:xfrm>
            <a:off x="838200" y="6356354"/>
            <a:ext cx="2743200" cy="365125"/>
          </a:xfrm>
          <a:prstGeom prst="rect">
            <a:avLst/>
          </a:prstGeom>
        </p:spPr>
        <p:txBody>
          <a:bodyPr/>
          <a:lstStyle/>
          <a:p>
            <a:fld id="{6B64F230-0674-4F81-AB08-C1D9AB023238}" type="datetimeFigureOut">
              <a:rPr lang="en-US" smtClean="0"/>
              <a:t>7/20/2021</a:t>
            </a:fld>
            <a:endParaRPr lang="en-US"/>
          </a:p>
        </p:txBody>
      </p:sp>
      <p:sp>
        <p:nvSpPr>
          <p:cNvPr id="5" name="Footer Placeholder 4">
            <a:extLst>
              <a:ext uri="{FF2B5EF4-FFF2-40B4-BE49-F238E27FC236}">
                <a16:creationId xmlns:a16="http://schemas.microsoft.com/office/drawing/2014/main" id="{E8686DF4-5EBF-4232-9299-C757FDAEFCAA}"/>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CC1E3C-7EA3-438D-A2C2-BD67ED7B903A}"/>
              </a:ext>
            </a:extLst>
          </p:cNvPr>
          <p:cNvSpPr>
            <a:spLocks noGrp="1"/>
          </p:cNvSpPr>
          <p:nvPr>
            <p:ph type="sldNum" sz="quarter" idx="12"/>
          </p:nvPr>
        </p:nvSpPr>
        <p:spPr>
          <a:xfrm>
            <a:off x="8610600" y="6356354"/>
            <a:ext cx="2743200" cy="365125"/>
          </a:xfrm>
          <a:prstGeom prst="rect">
            <a:avLst/>
          </a:prstGeom>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3542403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F230-0674-4F81-AB08-C1D9AB023238}" type="datetimeFigureOut">
              <a:rPr lang="en-US" smtClean="0"/>
              <a:t>7/20/2021</a:t>
            </a:fld>
            <a:endParaRPr lang="en-US"/>
          </a:p>
        </p:txBody>
      </p:sp>
      <p:sp>
        <p:nvSpPr>
          <p:cNvPr id="5" name="Footer Placeholder 4"/>
          <p:cNvSpPr>
            <a:spLocks noGrp="1"/>
          </p:cNvSpPr>
          <p:nvPr>
            <p:ph type="ftr" sz="quarter" idx="11"/>
          </p:nvPr>
        </p:nvSpPr>
        <p:spPr/>
        <p:txBody>
          <a:bodyPr/>
          <a:lstStyle/>
          <a:p>
            <a:r>
              <a:rPr lang="en-US"/>
              <a:t>VETERANS STRENGTHENING AMERICA</a:t>
            </a:r>
            <a:endParaRPr lang="en-US" dirty="0"/>
          </a:p>
        </p:txBody>
      </p:sp>
      <p:sp>
        <p:nvSpPr>
          <p:cNvPr id="6" name="Slide Number Placeholder 5"/>
          <p:cNvSpPr>
            <a:spLocks noGrp="1"/>
          </p:cNvSpPr>
          <p:nvPr>
            <p:ph type="sldNum" sz="quarter" idx="12"/>
          </p:nvPr>
        </p:nvSpPr>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2511817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F230-0674-4F81-AB08-C1D9AB023238}" type="datetimeFigureOut">
              <a:rPr lang="en-US" smtClean="0"/>
              <a:t>7/20/2021</a:t>
            </a:fld>
            <a:endParaRPr lang="en-US"/>
          </a:p>
        </p:txBody>
      </p:sp>
      <p:sp>
        <p:nvSpPr>
          <p:cNvPr id="5" name="Footer Placeholder 4"/>
          <p:cNvSpPr>
            <a:spLocks noGrp="1"/>
          </p:cNvSpPr>
          <p:nvPr>
            <p:ph type="ftr" sz="quarter" idx="11"/>
          </p:nvPr>
        </p:nvSpPr>
        <p:spPr/>
        <p:txBody>
          <a:bodyPr/>
          <a:lstStyle/>
          <a:p>
            <a:r>
              <a:rPr lang="en-US"/>
              <a:t>VETERANS STRENGTHENING AMERICA</a:t>
            </a:r>
          </a:p>
        </p:txBody>
      </p:sp>
      <p:sp>
        <p:nvSpPr>
          <p:cNvPr id="6" name="Slide Number Placeholder 5"/>
          <p:cNvSpPr>
            <a:spLocks noGrp="1"/>
          </p:cNvSpPr>
          <p:nvPr>
            <p:ph type="sldNum" sz="quarter" idx="12"/>
          </p:nvPr>
        </p:nvSpPr>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506280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64F230-0674-4F81-AB08-C1D9AB023238}" type="datetimeFigureOut">
              <a:rPr lang="en-US" smtClean="0"/>
              <a:t>7/20/2021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825148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F230-0674-4F81-AB08-C1D9AB023238}" type="datetimeFigureOut">
              <a:rPr lang="en-US" smtClean="0"/>
              <a:t>7/20/2021</a:t>
            </a:fld>
            <a:endParaRPr lang="en-US"/>
          </a:p>
        </p:txBody>
      </p:sp>
      <p:sp>
        <p:nvSpPr>
          <p:cNvPr id="6" name="Footer Placeholder 5"/>
          <p:cNvSpPr>
            <a:spLocks noGrp="1"/>
          </p:cNvSpPr>
          <p:nvPr>
            <p:ph type="ftr" sz="quarter" idx="11"/>
          </p:nvPr>
        </p:nvSpPr>
        <p:spPr/>
        <p:txBody>
          <a:bodyPr/>
          <a:lstStyle/>
          <a:p>
            <a:r>
              <a:rPr lang="en-US"/>
              <a:t>VETERANS STRENGTHENING AMERICA</a:t>
            </a:r>
          </a:p>
        </p:txBody>
      </p:sp>
      <p:sp>
        <p:nvSpPr>
          <p:cNvPr id="7" name="Slide Number Placeholder 6"/>
          <p:cNvSpPr>
            <a:spLocks noGrp="1"/>
          </p:cNvSpPr>
          <p:nvPr>
            <p:ph type="sldNum" sz="quarter" idx="12"/>
          </p:nvPr>
        </p:nvSpPr>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1437351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F230-0674-4F81-AB08-C1D9AB023238}" type="datetimeFigureOut">
              <a:rPr lang="en-US" smtClean="0"/>
              <a:t>7/20/2021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2998094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F230-0674-4F81-AB08-C1D9AB023238}" type="datetimeFigureOut">
              <a:rPr lang="en-US" smtClean="0"/>
              <a:t>7/20/2021</a:t>
            </a:fld>
            <a:endParaRPr lang="en-US"/>
          </a:p>
        </p:txBody>
      </p:sp>
      <p:sp>
        <p:nvSpPr>
          <p:cNvPr id="4" name="Footer Placeholder 3"/>
          <p:cNvSpPr>
            <a:spLocks noGrp="1"/>
          </p:cNvSpPr>
          <p:nvPr>
            <p:ph type="ftr" sz="quarter" idx="11"/>
          </p:nvPr>
        </p:nvSpPr>
        <p:spPr/>
        <p:txBody>
          <a:bodyPr/>
          <a:lstStyle/>
          <a:p>
            <a:r>
              <a:rPr lang="en-US"/>
              <a:t>VETERANS STRENGTHENING AMERICA</a:t>
            </a:r>
            <a:endParaRPr lang="en-US" dirty="0"/>
          </a:p>
        </p:txBody>
      </p:sp>
      <p:sp>
        <p:nvSpPr>
          <p:cNvPr id="5" name="Slide Number Placeholder 4"/>
          <p:cNvSpPr>
            <a:spLocks noGrp="1"/>
          </p:cNvSpPr>
          <p:nvPr>
            <p:ph type="sldNum" sz="quarter" idx="12"/>
          </p:nvPr>
        </p:nvSpPr>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4074346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F230-0674-4F81-AB08-C1D9AB023238}" type="datetimeFigureOut">
              <a:rPr lang="en-US" smtClean="0"/>
              <a:t>7/20/2021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846244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64F230-0674-4F81-AB08-C1D9AB023238}" type="datetimeFigureOut">
              <a:rPr lang="en-US" smtClean="0"/>
              <a:t>7/20/2021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81214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4FD21-F32B-4345-9969-DA5D11317306}"/>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386381F-DEC1-43D6-B6D9-A669F07D3B8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52C6F-044A-40E7-A9C2-898D45D15BFB}"/>
              </a:ext>
            </a:extLst>
          </p:cNvPr>
          <p:cNvSpPr>
            <a:spLocks noGrp="1"/>
          </p:cNvSpPr>
          <p:nvPr>
            <p:ph type="dt" sz="half" idx="10"/>
          </p:nvPr>
        </p:nvSpPr>
        <p:spPr>
          <a:xfrm>
            <a:off x="838200" y="6356354"/>
            <a:ext cx="2743200" cy="365125"/>
          </a:xfrm>
          <a:prstGeom prst="rect">
            <a:avLst/>
          </a:prstGeom>
        </p:spPr>
        <p:txBody>
          <a:bodyPr/>
          <a:lstStyle/>
          <a:p>
            <a:fld id="{6B64F230-0674-4F81-AB08-C1D9AB023238}" type="datetimeFigureOut">
              <a:rPr lang="en-US" smtClean="0"/>
              <a:t>7/20/2021</a:t>
            </a:fld>
            <a:endParaRPr lang="en-US"/>
          </a:p>
        </p:txBody>
      </p:sp>
      <p:sp>
        <p:nvSpPr>
          <p:cNvPr id="5" name="Footer Placeholder 4">
            <a:extLst>
              <a:ext uri="{FF2B5EF4-FFF2-40B4-BE49-F238E27FC236}">
                <a16:creationId xmlns:a16="http://schemas.microsoft.com/office/drawing/2014/main" id="{9C578BAC-A243-4EAD-A58E-99E6EC424E36}"/>
              </a:ext>
            </a:extLst>
          </p:cNvPr>
          <p:cNvSpPr>
            <a:spLocks noGrp="1"/>
          </p:cNvSpPr>
          <p:nvPr>
            <p:ph type="ftr" sz="quarter" idx="11"/>
          </p:nvPr>
        </p:nvSpPr>
        <p:spPr>
          <a:xfrm>
            <a:off x="4038600" y="6356354"/>
            <a:ext cx="4114800" cy="365125"/>
          </a:xfrm>
          <a:prstGeom prst="rect">
            <a:avLst/>
          </a:prstGeom>
        </p:spPr>
        <p:txBody>
          <a:bodyPr/>
          <a:lstStyle>
            <a:lvl1pPr algn="ctr">
              <a:defRPr/>
            </a:lvl1pPr>
          </a:lstStyle>
          <a:p>
            <a:r>
              <a:rPr lang="en-US"/>
              <a:t>VETERANS STRENGTHENING AMERICA</a:t>
            </a:r>
          </a:p>
        </p:txBody>
      </p:sp>
      <p:sp>
        <p:nvSpPr>
          <p:cNvPr id="6" name="Slide Number Placeholder 5">
            <a:extLst>
              <a:ext uri="{FF2B5EF4-FFF2-40B4-BE49-F238E27FC236}">
                <a16:creationId xmlns:a16="http://schemas.microsoft.com/office/drawing/2014/main" id="{1D2D74E1-8716-4B5C-AB5A-D7C4586130A7}"/>
              </a:ext>
            </a:extLst>
          </p:cNvPr>
          <p:cNvSpPr>
            <a:spLocks noGrp="1"/>
          </p:cNvSpPr>
          <p:nvPr>
            <p:ph type="sldNum" sz="quarter" idx="12"/>
          </p:nvPr>
        </p:nvSpPr>
        <p:spPr>
          <a:xfrm>
            <a:off x="8610600" y="6356354"/>
            <a:ext cx="2743200" cy="365125"/>
          </a:xfrm>
          <a:prstGeom prst="rect">
            <a:avLst/>
          </a:prstGeom>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3205430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64F230-0674-4F81-AB08-C1D9AB023238}" type="datetimeFigureOut">
              <a:rPr lang="en-US" smtClean="0"/>
              <a:t>7/20/2021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33446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F230-0674-4F81-AB08-C1D9AB023238}" type="datetimeFigureOut">
              <a:rPr lang="en-US" smtClean="0"/>
              <a:t>7/20/2021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1585655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F230-0674-4F81-AB08-C1D9AB023238}" type="datetimeFigureOut">
              <a:rPr lang="en-US" smtClean="0"/>
              <a:t>7/20/2021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207647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851-E11B-4104-BB2A-03302727C0F4}"/>
              </a:ext>
            </a:extLst>
          </p:cNvPr>
          <p:cNvSpPr>
            <a:spLocks noGrp="1"/>
          </p:cNvSpPr>
          <p:nvPr>
            <p:ph type="title"/>
          </p:nvPr>
        </p:nvSpPr>
        <p:spPr>
          <a:xfrm>
            <a:off x="831851" y="1709742"/>
            <a:ext cx="10515600" cy="2852737"/>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1F5BF74-A59B-4050-92A6-3F82216AD4AB}"/>
              </a:ext>
            </a:extLst>
          </p:cNvPr>
          <p:cNvSpPr>
            <a:spLocks noGrp="1"/>
          </p:cNvSpPr>
          <p:nvPr>
            <p:ph type="body" idx="1"/>
          </p:nvPr>
        </p:nvSpPr>
        <p:spPr>
          <a:xfrm>
            <a:off x="831851" y="4589467"/>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2F4637-9A80-4411-8AD4-7CB9EECFDC7B}"/>
              </a:ext>
            </a:extLst>
          </p:cNvPr>
          <p:cNvSpPr>
            <a:spLocks noGrp="1"/>
          </p:cNvSpPr>
          <p:nvPr>
            <p:ph type="dt" sz="half" idx="10"/>
          </p:nvPr>
        </p:nvSpPr>
        <p:spPr>
          <a:xfrm>
            <a:off x="838200" y="6356354"/>
            <a:ext cx="2743200" cy="365125"/>
          </a:xfrm>
          <a:prstGeom prst="rect">
            <a:avLst/>
          </a:prstGeom>
        </p:spPr>
        <p:txBody>
          <a:bodyPr/>
          <a:lstStyle/>
          <a:p>
            <a:fld id="{6B64F230-0674-4F81-AB08-C1D9AB023238}" type="datetimeFigureOut">
              <a:rPr lang="en-US" smtClean="0"/>
              <a:t>7/20/2021</a:t>
            </a:fld>
            <a:endParaRPr lang="en-US"/>
          </a:p>
        </p:txBody>
      </p:sp>
      <p:sp>
        <p:nvSpPr>
          <p:cNvPr id="5" name="Footer Placeholder 4">
            <a:extLst>
              <a:ext uri="{FF2B5EF4-FFF2-40B4-BE49-F238E27FC236}">
                <a16:creationId xmlns:a16="http://schemas.microsoft.com/office/drawing/2014/main" id="{38219D37-5FCA-4318-8CFE-AE0FCC50528E}"/>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E7CEAF-731A-4C1C-9F8C-9258EED520F6}"/>
              </a:ext>
            </a:extLst>
          </p:cNvPr>
          <p:cNvSpPr>
            <a:spLocks noGrp="1"/>
          </p:cNvSpPr>
          <p:nvPr>
            <p:ph type="sldNum" sz="quarter" idx="12"/>
          </p:nvPr>
        </p:nvSpPr>
        <p:spPr>
          <a:xfrm>
            <a:off x="8610600" y="6356354"/>
            <a:ext cx="2743200" cy="365125"/>
          </a:xfrm>
          <a:prstGeom prst="rect">
            <a:avLst/>
          </a:prstGeom>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1622562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2334-31E9-4C49-99CA-B28AE86871AE}"/>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503631-FCE4-456E-BE6F-E6C1DFDFBC8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A459D-9D33-4ED9-B849-93DD3DBBF7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6BD030-FB52-4AC5-9047-9E01A3A06B52}"/>
              </a:ext>
            </a:extLst>
          </p:cNvPr>
          <p:cNvSpPr>
            <a:spLocks noGrp="1"/>
          </p:cNvSpPr>
          <p:nvPr>
            <p:ph type="dt" sz="half" idx="10"/>
          </p:nvPr>
        </p:nvSpPr>
        <p:spPr>
          <a:xfrm>
            <a:off x="838200" y="6356354"/>
            <a:ext cx="2743200" cy="365125"/>
          </a:xfrm>
          <a:prstGeom prst="rect">
            <a:avLst/>
          </a:prstGeom>
        </p:spPr>
        <p:txBody>
          <a:bodyPr/>
          <a:lstStyle/>
          <a:p>
            <a:fld id="{6B64F230-0674-4F81-AB08-C1D9AB023238}" type="datetimeFigureOut">
              <a:rPr lang="en-US" smtClean="0"/>
              <a:t>7/20/2021</a:t>
            </a:fld>
            <a:endParaRPr lang="en-US"/>
          </a:p>
        </p:txBody>
      </p:sp>
      <p:sp>
        <p:nvSpPr>
          <p:cNvPr id="6" name="Footer Placeholder 5">
            <a:extLst>
              <a:ext uri="{FF2B5EF4-FFF2-40B4-BE49-F238E27FC236}">
                <a16:creationId xmlns:a16="http://schemas.microsoft.com/office/drawing/2014/main" id="{EADB5926-37F7-4E3A-886A-B09F7B4402DF}"/>
              </a:ext>
            </a:extLst>
          </p:cNvPr>
          <p:cNvSpPr>
            <a:spLocks noGrp="1"/>
          </p:cNvSpPr>
          <p:nvPr>
            <p:ph type="ftr" sz="quarter" idx="11"/>
          </p:nvPr>
        </p:nvSpPr>
        <p:spPr>
          <a:xfrm>
            <a:off x="4038600" y="6356354"/>
            <a:ext cx="4114800" cy="365125"/>
          </a:xfrm>
          <a:prstGeom prst="rect">
            <a:avLst/>
          </a:prstGeom>
        </p:spPr>
        <p:txBody>
          <a:bodyPr/>
          <a:lstStyle/>
          <a:p>
            <a:r>
              <a:rPr lang="en-US"/>
              <a:t>VETERANS STRENGTHENING AMERICA</a:t>
            </a:r>
          </a:p>
        </p:txBody>
      </p:sp>
      <p:sp>
        <p:nvSpPr>
          <p:cNvPr id="7" name="Slide Number Placeholder 6">
            <a:extLst>
              <a:ext uri="{FF2B5EF4-FFF2-40B4-BE49-F238E27FC236}">
                <a16:creationId xmlns:a16="http://schemas.microsoft.com/office/drawing/2014/main" id="{FFC8A4FA-E083-4AC7-BE1C-6BA552F04D90}"/>
              </a:ext>
            </a:extLst>
          </p:cNvPr>
          <p:cNvSpPr>
            <a:spLocks noGrp="1"/>
          </p:cNvSpPr>
          <p:nvPr>
            <p:ph type="sldNum" sz="quarter" idx="12"/>
          </p:nvPr>
        </p:nvSpPr>
        <p:spPr>
          <a:xfrm>
            <a:off x="8610600" y="6356354"/>
            <a:ext cx="2743200" cy="365125"/>
          </a:xfrm>
          <a:prstGeom prst="rect">
            <a:avLst/>
          </a:prstGeom>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3938668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CB00C-570E-46E0-A557-49BD372BD50D}"/>
              </a:ext>
            </a:extLst>
          </p:cNvPr>
          <p:cNvSpPr>
            <a:spLocks noGrp="1"/>
          </p:cNvSpPr>
          <p:nvPr>
            <p:ph type="title"/>
          </p:nvPr>
        </p:nvSpPr>
        <p:spPr>
          <a:xfrm>
            <a:off x="839788" y="365129"/>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255C94C-8D79-4018-84E4-863176DB1B7B}"/>
              </a:ext>
            </a:extLst>
          </p:cNvPr>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315827C-7C24-4D6E-A3B4-8BC67E82A7B4}"/>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6C95EE-24C7-4337-B7D5-9A3CF681D24B}"/>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AA372DE-F6F6-4B24-87A5-55308B24B882}"/>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56E725-8A64-40FB-8B8F-6C750D9C4C73}"/>
              </a:ext>
            </a:extLst>
          </p:cNvPr>
          <p:cNvSpPr>
            <a:spLocks noGrp="1"/>
          </p:cNvSpPr>
          <p:nvPr>
            <p:ph type="dt" sz="half" idx="10"/>
          </p:nvPr>
        </p:nvSpPr>
        <p:spPr>
          <a:xfrm>
            <a:off x="838200" y="6356354"/>
            <a:ext cx="2743200" cy="365125"/>
          </a:xfrm>
          <a:prstGeom prst="rect">
            <a:avLst/>
          </a:prstGeom>
        </p:spPr>
        <p:txBody>
          <a:bodyPr/>
          <a:lstStyle/>
          <a:p>
            <a:fld id="{6B64F230-0674-4F81-AB08-C1D9AB023238}" type="datetimeFigureOut">
              <a:rPr lang="en-US" smtClean="0"/>
              <a:t>7/20/2021</a:t>
            </a:fld>
            <a:endParaRPr lang="en-US"/>
          </a:p>
        </p:txBody>
      </p:sp>
      <p:sp>
        <p:nvSpPr>
          <p:cNvPr id="8" name="Footer Placeholder 7">
            <a:extLst>
              <a:ext uri="{FF2B5EF4-FFF2-40B4-BE49-F238E27FC236}">
                <a16:creationId xmlns:a16="http://schemas.microsoft.com/office/drawing/2014/main" id="{D323E645-0308-44FA-996E-86EC34853B5A}"/>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1E41DE-DCA0-4FD7-A262-69BDD5D4AF0F}"/>
              </a:ext>
            </a:extLst>
          </p:cNvPr>
          <p:cNvSpPr>
            <a:spLocks noGrp="1"/>
          </p:cNvSpPr>
          <p:nvPr>
            <p:ph type="sldNum" sz="quarter" idx="12"/>
          </p:nvPr>
        </p:nvSpPr>
        <p:spPr>
          <a:xfrm>
            <a:off x="8610600" y="6356354"/>
            <a:ext cx="2743200" cy="365125"/>
          </a:xfrm>
          <a:prstGeom prst="rect">
            <a:avLst/>
          </a:prstGeom>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4179211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99493-D36A-453C-B9F5-6CC58A588149}"/>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2642DCC-75E7-441D-BD85-BC828153C971}"/>
              </a:ext>
            </a:extLst>
          </p:cNvPr>
          <p:cNvSpPr>
            <a:spLocks noGrp="1"/>
          </p:cNvSpPr>
          <p:nvPr>
            <p:ph type="dt" sz="half" idx="10"/>
          </p:nvPr>
        </p:nvSpPr>
        <p:spPr>
          <a:xfrm>
            <a:off x="838200" y="6356354"/>
            <a:ext cx="2743200" cy="365125"/>
          </a:xfrm>
          <a:prstGeom prst="rect">
            <a:avLst/>
          </a:prstGeom>
        </p:spPr>
        <p:txBody>
          <a:bodyPr/>
          <a:lstStyle/>
          <a:p>
            <a:fld id="{6B64F230-0674-4F81-AB08-C1D9AB023238}" type="datetimeFigureOut">
              <a:rPr lang="en-US" smtClean="0"/>
              <a:t>7/20/2021</a:t>
            </a:fld>
            <a:endParaRPr lang="en-US"/>
          </a:p>
        </p:txBody>
      </p:sp>
      <p:sp>
        <p:nvSpPr>
          <p:cNvPr id="4" name="Footer Placeholder 3">
            <a:extLst>
              <a:ext uri="{FF2B5EF4-FFF2-40B4-BE49-F238E27FC236}">
                <a16:creationId xmlns:a16="http://schemas.microsoft.com/office/drawing/2014/main" id="{DFB74A75-D876-4D13-87D0-0CC5CDDCB948}"/>
              </a:ext>
            </a:extLst>
          </p:cNvPr>
          <p:cNvSpPr>
            <a:spLocks noGrp="1"/>
          </p:cNvSpPr>
          <p:nvPr>
            <p:ph type="ftr" sz="quarter" idx="11"/>
          </p:nvPr>
        </p:nvSpPr>
        <p:spPr>
          <a:xfrm>
            <a:off x="4038600" y="6356354"/>
            <a:ext cx="4114800" cy="365125"/>
          </a:xfrm>
          <a:prstGeom prst="rect">
            <a:avLst/>
          </a:prstGeom>
        </p:spPr>
        <p:txBody>
          <a:bodyPr/>
          <a:lstStyle/>
          <a:p>
            <a:r>
              <a:rPr lang="en-US" dirty="0"/>
              <a:t>VETERANS STRENGTHENING AMERICA</a:t>
            </a:r>
          </a:p>
        </p:txBody>
      </p:sp>
      <p:sp>
        <p:nvSpPr>
          <p:cNvPr id="5" name="Slide Number Placeholder 4">
            <a:extLst>
              <a:ext uri="{FF2B5EF4-FFF2-40B4-BE49-F238E27FC236}">
                <a16:creationId xmlns:a16="http://schemas.microsoft.com/office/drawing/2014/main" id="{E64458C4-CD0A-4C56-9328-B5EF39140421}"/>
              </a:ext>
            </a:extLst>
          </p:cNvPr>
          <p:cNvSpPr>
            <a:spLocks noGrp="1"/>
          </p:cNvSpPr>
          <p:nvPr>
            <p:ph type="sldNum" sz="quarter" idx="12"/>
          </p:nvPr>
        </p:nvSpPr>
        <p:spPr>
          <a:xfrm>
            <a:off x="8610600" y="6356354"/>
            <a:ext cx="2743200" cy="365125"/>
          </a:xfrm>
          <a:prstGeom prst="rect">
            <a:avLst/>
          </a:prstGeom>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321359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BC077C-7021-44C0-B5AD-EC8846EC40B9}"/>
              </a:ext>
            </a:extLst>
          </p:cNvPr>
          <p:cNvSpPr>
            <a:spLocks noGrp="1"/>
          </p:cNvSpPr>
          <p:nvPr>
            <p:ph type="dt" sz="half" idx="10"/>
          </p:nvPr>
        </p:nvSpPr>
        <p:spPr>
          <a:xfrm>
            <a:off x="838200" y="6356354"/>
            <a:ext cx="2743200" cy="365125"/>
          </a:xfrm>
          <a:prstGeom prst="rect">
            <a:avLst/>
          </a:prstGeom>
        </p:spPr>
        <p:txBody>
          <a:bodyPr/>
          <a:lstStyle/>
          <a:p>
            <a:fld id="{6B64F230-0674-4F81-AB08-C1D9AB023238}" type="datetimeFigureOut">
              <a:rPr lang="en-US" smtClean="0"/>
              <a:t>7/20/2021</a:t>
            </a:fld>
            <a:endParaRPr lang="en-US"/>
          </a:p>
        </p:txBody>
      </p:sp>
      <p:sp>
        <p:nvSpPr>
          <p:cNvPr id="3" name="Footer Placeholder 2">
            <a:extLst>
              <a:ext uri="{FF2B5EF4-FFF2-40B4-BE49-F238E27FC236}">
                <a16:creationId xmlns:a16="http://schemas.microsoft.com/office/drawing/2014/main" id="{200A710C-33C3-44A8-B11A-94E7E4457F2A}"/>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7B8D50-DE49-4335-B60F-EFECB4425E70}"/>
              </a:ext>
            </a:extLst>
          </p:cNvPr>
          <p:cNvSpPr>
            <a:spLocks noGrp="1"/>
          </p:cNvSpPr>
          <p:nvPr>
            <p:ph type="sldNum" sz="quarter" idx="12"/>
          </p:nvPr>
        </p:nvSpPr>
        <p:spPr>
          <a:xfrm>
            <a:off x="8610600" y="6356354"/>
            <a:ext cx="2743200" cy="365125"/>
          </a:xfrm>
          <a:prstGeom prst="rect">
            <a:avLst/>
          </a:prstGeom>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2528006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91EBF-B354-4DE0-9167-C00B4D940661}"/>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735D8E4-66B3-44F0-8BD5-594230B8420B}"/>
              </a:ext>
            </a:extLst>
          </p:cNvPr>
          <p:cNvSpPr>
            <a:spLocks noGrp="1"/>
          </p:cNvSpPr>
          <p:nvPr>
            <p:ph idx="1"/>
          </p:nvPr>
        </p:nvSpPr>
        <p:spPr>
          <a:xfrm>
            <a:off x="5183188" y="987429"/>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71D0BF-954C-4D79-B039-12E81C92762C}"/>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39AC23D-7B03-470E-B997-EE64BA0F3AF7}"/>
              </a:ext>
            </a:extLst>
          </p:cNvPr>
          <p:cNvSpPr>
            <a:spLocks noGrp="1"/>
          </p:cNvSpPr>
          <p:nvPr>
            <p:ph type="dt" sz="half" idx="10"/>
          </p:nvPr>
        </p:nvSpPr>
        <p:spPr>
          <a:xfrm>
            <a:off x="838200" y="6356354"/>
            <a:ext cx="2743200" cy="365125"/>
          </a:xfrm>
          <a:prstGeom prst="rect">
            <a:avLst/>
          </a:prstGeom>
        </p:spPr>
        <p:txBody>
          <a:bodyPr/>
          <a:lstStyle/>
          <a:p>
            <a:fld id="{6B64F230-0674-4F81-AB08-C1D9AB023238}" type="datetimeFigureOut">
              <a:rPr lang="en-US" smtClean="0"/>
              <a:t>7/20/2021</a:t>
            </a:fld>
            <a:endParaRPr lang="en-US"/>
          </a:p>
        </p:txBody>
      </p:sp>
      <p:sp>
        <p:nvSpPr>
          <p:cNvPr id="6" name="Footer Placeholder 5">
            <a:extLst>
              <a:ext uri="{FF2B5EF4-FFF2-40B4-BE49-F238E27FC236}">
                <a16:creationId xmlns:a16="http://schemas.microsoft.com/office/drawing/2014/main" id="{107E4C7C-11BC-458F-A62C-74A3420607F9}"/>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2BE8E8-57AC-4901-A1E5-5640708D553C}"/>
              </a:ext>
            </a:extLst>
          </p:cNvPr>
          <p:cNvSpPr>
            <a:spLocks noGrp="1"/>
          </p:cNvSpPr>
          <p:nvPr>
            <p:ph type="sldNum" sz="quarter" idx="12"/>
          </p:nvPr>
        </p:nvSpPr>
        <p:spPr>
          <a:xfrm>
            <a:off x="8610600" y="6356354"/>
            <a:ext cx="2743200" cy="365125"/>
          </a:xfrm>
          <a:prstGeom prst="rect">
            <a:avLst/>
          </a:prstGeom>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267596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BE845-8883-45FB-9777-409507BC5BCA}"/>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EECB08E-4BD8-4129-9961-ED6C7DB84E54}"/>
              </a:ext>
            </a:extLst>
          </p:cNvPr>
          <p:cNvSpPr>
            <a:spLocks noGrp="1"/>
          </p:cNvSpPr>
          <p:nvPr>
            <p:ph type="pic" idx="1"/>
          </p:nvPr>
        </p:nvSpPr>
        <p:spPr>
          <a:xfrm>
            <a:off x="5183188" y="987429"/>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C5C1B58-8CF7-4187-8DDE-F750DD8C53E2}"/>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C07F8E3-DBBC-4966-9C75-B60F5102C1B1}"/>
              </a:ext>
            </a:extLst>
          </p:cNvPr>
          <p:cNvSpPr>
            <a:spLocks noGrp="1"/>
          </p:cNvSpPr>
          <p:nvPr>
            <p:ph type="dt" sz="half" idx="10"/>
          </p:nvPr>
        </p:nvSpPr>
        <p:spPr>
          <a:xfrm>
            <a:off x="838200" y="6356354"/>
            <a:ext cx="2743200" cy="365125"/>
          </a:xfrm>
          <a:prstGeom prst="rect">
            <a:avLst/>
          </a:prstGeom>
        </p:spPr>
        <p:txBody>
          <a:bodyPr/>
          <a:lstStyle/>
          <a:p>
            <a:fld id="{6B64F230-0674-4F81-AB08-C1D9AB023238}" type="datetimeFigureOut">
              <a:rPr lang="en-US" smtClean="0"/>
              <a:t>7/20/2021</a:t>
            </a:fld>
            <a:endParaRPr lang="en-US"/>
          </a:p>
        </p:txBody>
      </p:sp>
      <p:sp>
        <p:nvSpPr>
          <p:cNvPr id="6" name="Footer Placeholder 5">
            <a:extLst>
              <a:ext uri="{FF2B5EF4-FFF2-40B4-BE49-F238E27FC236}">
                <a16:creationId xmlns:a16="http://schemas.microsoft.com/office/drawing/2014/main" id="{EEEF8FCC-340F-4895-AEE6-94A8F4A74603}"/>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DAD1BD-B4B3-4653-8F36-9D2FD4B10685}"/>
              </a:ext>
            </a:extLst>
          </p:cNvPr>
          <p:cNvSpPr>
            <a:spLocks noGrp="1"/>
          </p:cNvSpPr>
          <p:nvPr>
            <p:ph type="sldNum" sz="quarter" idx="12"/>
          </p:nvPr>
        </p:nvSpPr>
        <p:spPr>
          <a:xfrm>
            <a:off x="8610600" y="6356354"/>
            <a:ext cx="2743200" cy="365125"/>
          </a:xfrm>
          <a:prstGeom prst="rect">
            <a:avLst/>
          </a:prstGeom>
        </p:spPr>
        <p:txBody>
          <a:bodyPr/>
          <a:lstStyle/>
          <a:p>
            <a:fld id="{9888AAF9-D782-4983-9973-723FBB23667F}" type="slidenum">
              <a:rPr lang="en-US" smtClean="0"/>
              <a:t>‹#›</a:t>
            </a:fld>
            <a:endParaRPr lang="en-US"/>
          </a:p>
        </p:txBody>
      </p:sp>
    </p:spTree>
    <p:extLst>
      <p:ext uri="{BB962C8B-B14F-4D97-AF65-F5344CB8AC3E}">
        <p14:creationId xmlns:p14="http://schemas.microsoft.com/office/powerpoint/2010/main" val="3891930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Footer Placeholder 4">
            <a:extLst>
              <a:ext uri="{FF2B5EF4-FFF2-40B4-BE49-F238E27FC236}">
                <a16:creationId xmlns:a16="http://schemas.microsoft.com/office/drawing/2014/main" id="{7444A301-0A16-4AFD-AE4C-448BCE6135EC}"/>
              </a:ext>
            </a:extLst>
          </p:cNvPr>
          <p:cNvSpPr txBox="1">
            <a:spLocks/>
          </p:cNvSpPr>
          <p:nvPr userDrawn="1"/>
        </p:nvSpPr>
        <p:spPr>
          <a:xfrm>
            <a:off x="4046220" y="6356355"/>
            <a:ext cx="4114800"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dirty="0"/>
              <a:t>VETERANS STRENGTHENING AMERICA</a:t>
            </a:r>
          </a:p>
        </p:txBody>
      </p:sp>
      <p:sp>
        <p:nvSpPr>
          <p:cNvPr id="15" name="Title Placeholder 1">
            <a:extLst>
              <a:ext uri="{FF2B5EF4-FFF2-40B4-BE49-F238E27FC236}">
                <a16:creationId xmlns:a16="http://schemas.microsoft.com/office/drawing/2014/main" id="{6C664859-49E6-47A6-9AC0-22D5C314059E}"/>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2">
            <a:extLst>
              <a:ext uri="{FF2B5EF4-FFF2-40B4-BE49-F238E27FC236}">
                <a16:creationId xmlns:a16="http://schemas.microsoft.com/office/drawing/2014/main" id="{CDE21EF2-A9F1-4D18-8EF5-7977FB0A82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05B9B094-3887-4A16-9BEA-46D88AC1697E}"/>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1374A6-1478-421C-97EA-5177649A0BB7}" type="datetime1">
              <a:rPr lang="en-US" smtClean="0"/>
              <a:t>7/20/2021</a:t>
            </a:fld>
            <a:endParaRPr lang="en-US"/>
          </a:p>
        </p:txBody>
      </p:sp>
      <p:sp>
        <p:nvSpPr>
          <p:cNvPr id="19" name="Slide Number Placeholder 5">
            <a:extLst>
              <a:ext uri="{FF2B5EF4-FFF2-40B4-BE49-F238E27FC236}">
                <a16:creationId xmlns:a16="http://schemas.microsoft.com/office/drawing/2014/main" id="{5A0EE3E5-A8C5-4B4C-91AB-F46C4B513F35}"/>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solidFill>
              </a:defRPr>
            </a:lvl1pPr>
          </a:lstStyle>
          <a:p>
            <a:fld id="{5EDD43E6-82EB-4EA6-AA4E-89FB5346C3D0}" type="slidenum">
              <a:rPr lang="en-US" smtClean="0"/>
              <a:pPr/>
              <a:t>‹#›</a:t>
            </a:fld>
            <a:endParaRPr lang="en-US"/>
          </a:p>
        </p:txBody>
      </p:sp>
      <p:cxnSp>
        <p:nvCxnSpPr>
          <p:cNvPr id="21" name="Straight Connector 20">
            <a:extLst>
              <a:ext uri="{FF2B5EF4-FFF2-40B4-BE49-F238E27FC236}">
                <a16:creationId xmlns:a16="http://schemas.microsoft.com/office/drawing/2014/main" id="{1B5F7AFD-7DEB-4B53-9DA7-8B8BE3D87129}"/>
              </a:ext>
            </a:extLst>
          </p:cNvPr>
          <p:cNvCxnSpPr/>
          <p:nvPr userDrawn="1"/>
        </p:nvCxnSpPr>
        <p:spPr>
          <a:xfrm>
            <a:off x="0" y="365760"/>
            <a:ext cx="12252960" cy="0"/>
          </a:xfrm>
          <a:prstGeom prst="line">
            <a:avLst/>
          </a:prstGeom>
          <a:ln w="825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A8B05E-0C6A-4E29-93F7-EC1023DB8C02}"/>
              </a:ext>
            </a:extLst>
          </p:cNvPr>
          <p:cNvCxnSpPr/>
          <p:nvPr userDrawn="1"/>
        </p:nvCxnSpPr>
        <p:spPr>
          <a:xfrm>
            <a:off x="0" y="548640"/>
            <a:ext cx="12252960" cy="0"/>
          </a:xfrm>
          <a:prstGeom prst="line">
            <a:avLst/>
          </a:prstGeom>
          <a:ln w="82550">
            <a:solidFill>
              <a:srgbClr val="C0000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E31600AE-29D6-49D0-9ECC-CB9FA5EEFFB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880" y="137160"/>
            <a:ext cx="853440" cy="640080"/>
          </a:xfrm>
          <a:prstGeom prst="rect">
            <a:avLst/>
          </a:prstGeom>
        </p:spPr>
      </p:pic>
    </p:spTree>
    <p:extLst>
      <p:ext uri="{BB962C8B-B14F-4D97-AF65-F5344CB8AC3E}">
        <p14:creationId xmlns:p14="http://schemas.microsoft.com/office/powerpoint/2010/main" val="666342314"/>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374A6-1478-421C-97EA-5177649A0BB7}" type="datetime1">
              <a:rPr lang="en-US" smtClean="0"/>
              <a:t>7/20/2021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D43E6-82EB-4EA6-AA4E-89FB5346C3D0}" type="slidenum">
              <a:rPr lang="en-US" smtClean="0"/>
              <a:pPr/>
              <a:t>‹#›</a:t>
            </a:fld>
            <a:endParaRPr lang="en-US"/>
          </a:p>
        </p:txBody>
      </p:sp>
      <p:sp>
        <p:nvSpPr>
          <p:cNvPr id="7" name="Footer Placeholder 4">
            <a:extLst>
              <a:ext uri="{FF2B5EF4-FFF2-40B4-BE49-F238E27FC236}">
                <a16:creationId xmlns:a16="http://schemas.microsoft.com/office/drawing/2014/main" id="{F8087717-9AE4-4056-9212-43148EE61732}"/>
              </a:ext>
            </a:extLst>
          </p:cNvPr>
          <p:cNvSpPr txBox="1">
            <a:spLocks/>
          </p:cNvSpPr>
          <p:nvPr userDrawn="1"/>
        </p:nvSpPr>
        <p:spPr>
          <a:xfrm>
            <a:off x="4046220" y="6356355"/>
            <a:ext cx="4114800"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dirty="0"/>
              <a:t>VETERANS STRENGTHENING AMERICA</a:t>
            </a:r>
          </a:p>
        </p:txBody>
      </p:sp>
      <p:cxnSp>
        <p:nvCxnSpPr>
          <p:cNvPr id="8" name="Straight Connector 7">
            <a:extLst>
              <a:ext uri="{FF2B5EF4-FFF2-40B4-BE49-F238E27FC236}">
                <a16:creationId xmlns:a16="http://schemas.microsoft.com/office/drawing/2014/main" id="{20187E10-F27E-4005-A5C5-2BC5F877714A}"/>
              </a:ext>
            </a:extLst>
          </p:cNvPr>
          <p:cNvCxnSpPr/>
          <p:nvPr userDrawn="1"/>
        </p:nvCxnSpPr>
        <p:spPr>
          <a:xfrm>
            <a:off x="0" y="365760"/>
            <a:ext cx="12252960" cy="0"/>
          </a:xfrm>
          <a:prstGeom prst="line">
            <a:avLst/>
          </a:prstGeom>
          <a:ln w="825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EF3EA0D-5A9A-4C21-B740-8A79FD5E72E2}"/>
              </a:ext>
            </a:extLst>
          </p:cNvPr>
          <p:cNvCxnSpPr/>
          <p:nvPr userDrawn="1"/>
        </p:nvCxnSpPr>
        <p:spPr>
          <a:xfrm>
            <a:off x="0" y="548640"/>
            <a:ext cx="12252960" cy="0"/>
          </a:xfrm>
          <a:prstGeom prst="line">
            <a:avLst/>
          </a:prstGeom>
          <a:ln w="825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C1F22D2-ADA7-437F-8138-B4954BF4ED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880" y="137160"/>
            <a:ext cx="853440" cy="640080"/>
          </a:xfrm>
          <a:prstGeom prst="rect">
            <a:avLst/>
          </a:prstGeom>
        </p:spPr>
      </p:pic>
    </p:spTree>
    <p:extLst>
      <p:ext uri="{BB962C8B-B14F-4D97-AF65-F5344CB8AC3E}">
        <p14:creationId xmlns:p14="http://schemas.microsoft.com/office/powerpoint/2010/main" val="451770692"/>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video" Target="../media/media2.mp4"/><Relationship Id="rId7" Type="http://schemas.openxmlformats.org/officeDocument/2006/relationships/image" Target="../media/image4.jpg"/><Relationship Id="rId2" Type="http://schemas.microsoft.com/office/2007/relationships/media" Target="../media/media2.mp4"/><Relationship Id="rId1" Type="http://schemas.openxmlformats.org/officeDocument/2006/relationships/tags" Target="../tags/tag2.xml"/><Relationship Id="rId6" Type="http://schemas.openxmlformats.org/officeDocument/2006/relationships/image" Target="../media/image3.jpg"/><Relationship Id="rId5" Type="http://schemas.openxmlformats.org/officeDocument/2006/relationships/notesSlide" Target="../notesSlides/notesSlide3.xml"/><Relationship Id="rId4" Type="http://schemas.openxmlformats.org/officeDocument/2006/relationships/slideLayout" Target="../slideLayouts/slideLayout13.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video" Target="../media/media3.mp4"/><Relationship Id="rId7" Type="http://schemas.openxmlformats.org/officeDocument/2006/relationships/image" Target="../media/image8.emf"/><Relationship Id="rId2" Type="http://schemas.microsoft.com/office/2007/relationships/media" Target="../media/media3.mp4"/><Relationship Id="rId1" Type="http://schemas.openxmlformats.org/officeDocument/2006/relationships/tags" Target="../tags/tag3.xml"/><Relationship Id="rId6" Type="http://schemas.openxmlformats.org/officeDocument/2006/relationships/image" Target="../media/image7.emf"/><Relationship Id="rId5" Type="http://schemas.openxmlformats.org/officeDocument/2006/relationships/notesSlide" Target="../notesSlides/notesSlide4.xml"/><Relationship Id="rId10" Type="http://schemas.openxmlformats.org/officeDocument/2006/relationships/image" Target="../media/image11.png"/><Relationship Id="rId4" Type="http://schemas.openxmlformats.org/officeDocument/2006/relationships/slideLayout" Target="../slideLayouts/slideLayout15.xml"/><Relationship Id="rId9" Type="http://schemas.openxmlformats.org/officeDocument/2006/relationships/image" Target="../media/image10.emf"/></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video" Target="../media/media4.mp4"/><Relationship Id="rId7" Type="http://schemas.openxmlformats.org/officeDocument/2006/relationships/image" Target="../media/image13.emf"/><Relationship Id="rId2" Type="http://schemas.microsoft.com/office/2007/relationships/media" Target="../media/media4.mp4"/><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15.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video" Target="../media/media5.mp4"/><Relationship Id="rId7" Type="http://schemas.openxmlformats.org/officeDocument/2006/relationships/image" Target="../media/image17.jpg"/><Relationship Id="rId2" Type="http://schemas.microsoft.com/office/2007/relationships/media" Target="../media/media5.mp4"/><Relationship Id="rId1" Type="http://schemas.openxmlformats.org/officeDocument/2006/relationships/tags" Target="../tags/tag5.xml"/><Relationship Id="rId6" Type="http://schemas.openxmlformats.org/officeDocument/2006/relationships/image" Target="../media/image16.jpg"/><Relationship Id="rId5" Type="http://schemas.openxmlformats.org/officeDocument/2006/relationships/notesSlide" Target="../notesSlides/notesSlide6.xml"/><Relationship Id="rId4"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notesSlide" Target="../notesSlides/notesSlide7.xml"/><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272AE-DCE6-42CB-BB21-46D52411968D}"/>
              </a:ext>
            </a:extLst>
          </p:cNvPr>
          <p:cNvSpPr>
            <a:spLocks noGrp="1"/>
          </p:cNvSpPr>
          <p:nvPr>
            <p:ph type="title"/>
          </p:nvPr>
        </p:nvSpPr>
        <p:spPr/>
        <p:txBody>
          <a:bodyPr/>
          <a:lstStyle/>
          <a:p>
            <a:pPr algn="ctr"/>
            <a:r>
              <a:rPr lang="en-US" dirty="0"/>
              <a:t>Americanism </a:t>
            </a:r>
            <a:br>
              <a:rPr lang="en-US" dirty="0"/>
            </a:br>
            <a:r>
              <a:rPr lang="en-US" dirty="0"/>
              <a:t>and </a:t>
            </a:r>
            <a:br>
              <a:rPr lang="en-US" dirty="0"/>
            </a:br>
            <a:r>
              <a:rPr lang="en-US" dirty="0"/>
              <a:t>Children &amp; Youth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E99C-F85B-4122-A458-462926B890F2}"/>
              </a:ext>
            </a:extLst>
          </p:cNvPr>
          <p:cNvSpPr>
            <a:spLocks noGrp="1"/>
          </p:cNvSpPr>
          <p:nvPr>
            <p:ph type="title"/>
          </p:nvPr>
        </p:nvSpPr>
        <p:spPr/>
        <p:txBody>
          <a:bodyPr>
            <a:normAutofit/>
          </a:bodyPr>
          <a:lstStyle/>
          <a:p>
            <a:r>
              <a:rPr lang="en-US" sz="4400" dirty="0"/>
              <a:t>Americanism Commission</a:t>
            </a:r>
          </a:p>
        </p:txBody>
      </p:sp>
      <p:sp>
        <p:nvSpPr>
          <p:cNvPr id="3" name="Content Placeholder 2">
            <a:extLst>
              <a:ext uri="{FF2B5EF4-FFF2-40B4-BE49-F238E27FC236}">
                <a16:creationId xmlns:a16="http://schemas.microsoft.com/office/drawing/2014/main" id="{943C59BF-0313-4A65-A9EE-890720BDCDA2}"/>
              </a:ext>
            </a:extLst>
          </p:cNvPr>
          <p:cNvSpPr>
            <a:spLocks noGrp="1"/>
          </p:cNvSpPr>
          <p:nvPr>
            <p:ph idx="1"/>
          </p:nvPr>
        </p:nvSpPr>
        <p:spPr>
          <a:xfrm>
            <a:off x="2152650" y="1828800"/>
            <a:ext cx="7886700" cy="4351338"/>
          </a:xfrm>
        </p:spPr>
        <p:txBody>
          <a:bodyPr>
            <a:normAutofit lnSpcReduction="10000"/>
          </a:bodyPr>
          <a:lstStyle/>
          <a:p>
            <a:pPr marL="0" indent="0">
              <a:spcAft>
                <a:spcPts val="1800"/>
              </a:spcAft>
              <a:buNone/>
              <a:tabLst>
                <a:tab pos="3889375" algn="l"/>
              </a:tabLst>
            </a:pPr>
            <a:r>
              <a:rPr lang="en-US" sz="2800" dirty="0"/>
              <a:t>Oversees two foundational pillars:</a:t>
            </a:r>
          </a:p>
          <a:p>
            <a:pPr>
              <a:spcAft>
                <a:spcPts val="1800"/>
              </a:spcAft>
              <a:tabLst>
                <a:tab pos="3889375" algn="l"/>
              </a:tabLst>
            </a:pPr>
            <a:r>
              <a:rPr lang="en-US" sz="2800" dirty="0"/>
              <a:t>Americanism </a:t>
            </a:r>
          </a:p>
          <a:p>
            <a:pPr lvl="1">
              <a:spcAft>
                <a:spcPts val="1800"/>
              </a:spcAft>
              <a:tabLst>
                <a:tab pos="3889375" algn="l"/>
              </a:tabLst>
            </a:pPr>
            <a:r>
              <a:rPr lang="en-US" sz="2400" dirty="0"/>
              <a:t>Programs that provide citizenship and youth development</a:t>
            </a:r>
          </a:p>
          <a:p>
            <a:pPr>
              <a:spcAft>
                <a:spcPts val="1800"/>
              </a:spcAft>
              <a:tabLst>
                <a:tab pos="3889375" algn="l"/>
              </a:tabLst>
            </a:pPr>
            <a:r>
              <a:rPr lang="en-US" sz="2800" dirty="0"/>
              <a:t>Children &amp; Youth</a:t>
            </a:r>
          </a:p>
          <a:p>
            <a:pPr lvl="1">
              <a:spcAft>
                <a:spcPts val="1800"/>
              </a:spcAft>
              <a:tabLst>
                <a:tab pos="3889375" algn="l"/>
              </a:tabLst>
            </a:pPr>
            <a:r>
              <a:rPr lang="en-US" sz="2400" dirty="0"/>
              <a:t>Programs that provide a hand-up</a:t>
            </a:r>
          </a:p>
          <a:p>
            <a:pPr>
              <a:spcAft>
                <a:spcPts val="1800"/>
              </a:spcAft>
              <a:tabLst>
                <a:tab pos="3889375" algn="l"/>
              </a:tabLst>
            </a:pPr>
            <a:r>
              <a:rPr lang="en-US" sz="2700" dirty="0"/>
              <a:t>All of which rely upon volunteer support to recruit, train, plan, coordinate, support, and execute.</a:t>
            </a:r>
          </a:p>
        </p:txBody>
      </p:sp>
      <p:pic>
        <p:nvPicPr>
          <p:cNvPr id="7" name="Video 6">
            <a:hlinkClick r:id="" action="ppaction://media"/>
            <a:extLst>
              <a:ext uri="{FF2B5EF4-FFF2-40B4-BE49-F238E27FC236}">
                <a16:creationId xmlns:a16="http://schemas.microsoft.com/office/drawing/2014/main" id="{35AEF04A-771C-4C4D-82D8-83C7EF6F1755}"/>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11785600" y="6553200"/>
            <a:ext cx="406399" cy="304799"/>
          </a:xfrm>
          <a:prstGeom prst="rect">
            <a:avLst/>
          </a:prstGeom>
        </p:spPr>
      </p:pic>
    </p:spTree>
    <p:custDataLst>
      <p:tags r:id="rId1"/>
    </p:custDataLst>
    <p:extLst>
      <p:ext uri="{BB962C8B-B14F-4D97-AF65-F5344CB8AC3E}">
        <p14:creationId xmlns:p14="http://schemas.microsoft.com/office/powerpoint/2010/main" val="3704343654"/>
      </p:ext>
    </p:extLst>
  </p:cSld>
  <p:clrMapOvr>
    <a:masterClrMapping/>
  </p:clrMapOvr>
  <mc:AlternateContent xmlns:mc="http://schemas.openxmlformats.org/markup-compatibility/2006" xmlns:p14="http://schemas.microsoft.com/office/powerpoint/2010/main">
    <mc:Choice Requires="p14">
      <p:transition spd="slow" p14:dur="2000" advTm="38280"/>
    </mc:Choice>
    <mc:Fallback xmlns="">
      <p:transition spd="slow" advTm="38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E3D1F-C392-4AB0-B06E-5F887597A1E2}"/>
              </a:ext>
            </a:extLst>
          </p:cNvPr>
          <p:cNvSpPr>
            <a:spLocks noGrp="1"/>
          </p:cNvSpPr>
          <p:nvPr>
            <p:ph type="title"/>
          </p:nvPr>
        </p:nvSpPr>
        <p:spPr/>
        <p:txBody>
          <a:bodyPr>
            <a:normAutofit/>
          </a:bodyPr>
          <a:lstStyle/>
          <a:p>
            <a:r>
              <a:rPr lang="en-US" sz="4400" dirty="0"/>
              <a:t>Citizenship</a:t>
            </a:r>
          </a:p>
        </p:txBody>
      </p:sp>
      <p:sp>
        <p:nvSpPr>
          <p:cNvPr id="3" name="Content Placeholder 2">
            <a:extLst>
              <a:ext uri="{FF2B5EF4-FFF2-40B4-BE49-F238E27FC236}">
                <a16:creationId xmlns:a16="http://schemas.microsoft.com/office/drawing/2014/main" id="{50F72435-6E33-4C8C-877B-D0175FDECA65}"/>
              </a:ext>
            </a:extLst>
          </p:cNvPr>
          <p:cNvSpPr>
            <a:spLocks noGrp="1"/>
          </p:cNvSpPr>
          <p:nvPr>
            <p:ph idx="1"/>
          </p:nvPr>
        </p:nvSpPr>
        <p:spPr/>
        <p:txBody>
          <a:bodyPr>
            <a:normAutofit/>
          </a:bodyPr>
          <a:lstStyle/>
          <a:p>
            <a:pPr>
              <a:lnSpc>
                <a:spcPct val="100000"/>
              </a:lnSpc>
              <a:spcBef>
                <a:spcPts val="0"/>
              </a:spcBef>
              <a:spcAft>
                <a:spcPts val="1200"/>
              </a:spcAft>
            </a:pPr>
            <a:r>
              <a:rPr lang="en-US" sz="2400" dirty="0"/>
              <a:t>Get Out the Vote</a:t>
            </a:r>
          </a:p>
          <a:p>
            <a:pPr>
              <a:lnSpc>
                <a:spcPct val="100000"/>
              </a:lnSpc>
              <a:spcBef>
                <a:spcPts val="0"/>
              </a:spcBef>
              <a:spcAft>
                <a:spcPts val="1200"/>
              </a:spcAft>
            </a:pPr>
            <a:r>
              <a:rPr lang="en-US" sz="2400" dirty="0"/>
              <a:t>Flag education and etiquette</a:t>
            </a:r>
          </a:p>
          <a:p>
            <a:pPr>
              <a:lnSpc>
                <a:spcPct val="100000"/>
              </a:lnSpc>
              <a:spcBef>
                <a:spcPts val="0"/>
              </a:spcBef>
              <a:spcAft>
                <a:spcPts val="1200"/>
              </a:spcAft>
            </a:pPr>
            <a:r>
              <a:rPr lang="en-US" sz="2400" dirty="0"/>
              <a:t>Naturalization and assimilation</a:t>
            </a:r>
          </a:p>
        </p:txBody>
      </p:sp>
      <p:pic>
        <p:nvPicPr>
          <p:cNvPr id="4" name="Picture 3">
            <a:extLst>
              <a:ext uri="{FF2B5EF4-FFF2-40B4-BE49-F238E27FC236}">
                <a16:creationId xmlns:a16="http://schemas.microsoft.com/office/drawing/2014/main" id="{653A0EC6-122B-4946-9D80-ED15E9DB6349}"/>
              </a:ext>
            </a:extLst>
          </p:cNvPr>
          <p:cNvPicPr>
            <a:picLocks noChangeAspect="1"/>
          </p:cNvPicPr>
          <p:nvPr/>
        </p:nvPicPr>
        <p:blipFill rotWithShape="1">
          <a:blip r:embed="rId6">
            <a:extLst>
              <a:ext uri="{28A0092B-C50C-407E-A947-70E740481C1C}">
                <a14:useLocalDpi xmlns:a14="http://schemas.microsoft.com/office/drawing/2010/main" val="0"/>
              </a:ext>
            </a:extLst>
          </a:blip>
          <a:srcRect r="35843"/>
          <a:stretch/>
        </p:blipFill>
        <p:spPr>
          <a:xfrm>
            <a:off x="1288111" y="3684345"/>
            <a:ext cx="2607673" cy="2464375"/>
          </a:xfrm>
          <a:prstGeom prst="rect">
            <a:avLst/>
          </a:prstGeom>
        </p:spPr>
      </p:pic>
      <p:pic>
        <p:nvPicPr>
          <p:cNvPr id="5" name="Picture 4">
            <a:extLst>
              <a:ext uri="{FF2B5EF4-FFF2-40B4-BE49-F238E27FC236}">
                <a16:creationId xmlns:a16="http://schemas.microsoft.com/office/drawing/2014/main" id="{E0A9AAA6-6658-4FBB-ACBF-F9D3E15EAB9B}"/>
              </a:ext>
            </a:extLst>
          </p:cNvPr>
          <p:cNvPicPr>
            <a:picLocks noChangeAspect="1"/>
          </p:cNvPicPr>
          <p:nvPr/>
        </p:nvPicPr>
        <p:blipFill rotWithShape="1">
          <a:blip r:embed="rId7">
            <a:extLst>
              <a:ext uri="{28A0092B-C50C-407E-A947-70E740481C1C}">
                <a14:useLocalDpi xmlns:a14="http://schemas.microsoft.com/office/drawing/2010/main" val="0"/>
              </a:ext>
            </a:extLst>
          </a:blip>
          <a:srcRect r="1472"/>
          <a:stretch/>
        </p:blipFill>
        <p:spPr>
          <a:xfrm>
            <a:off x="4401493" y="3684345"/>
            <a:ext cx="2913707" cy="2464375"/>
          </a:xfrm>
          <a:prstGeom prst="rect">
            <a:avLst/>
          </a:prstGeom>
        </p:spPr>
      </p:pic>
      <p:pic>
        <p:nvPicPr>
          <p:cNvPr id="6" name="Picture 5">
            <a:extLst>
              <a:ext uri="{FF2B5EF4-FFF2-40B4-BE49-F238E27FC236}">
                <a16:creationId xmlns:a16="http://schemas.microsoft.com/office/drawing/2014/main" id="{E9B8CC24-7A8F-4797-8CB0-EBEBAE0B46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0909" y="3684345"/>
            <a:ext cx="3113382" cy="2464375"/>
          </a:xfrm>
          <a:prstGeom prst="rect">
            <a:avLst/>
          </a:prstGeom>
        </p:spPr>
      </p:pic>
      <p:pic>
        <p:nvPicPr>
          <p:cNvPr id="13" name="Video 12">
            <a:hlinkClick r:id="" action="ppaction://media"/>
            <a:extLst>
              <a:ext uri="{FF2B5EF4-FFF2-40B4-BE49-F238E27FC236}">
                <a16:creationId xmlns:a16="http://schemas.microsoft.com/office/drawing/2014/main" id="{5C3BA26E-4A8F-4785-874E-D7C5B3F819D4}"/>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tretch>
            <a:fillRect/>
          </a:stretch>
        </p:blipFill>
        <p:spPr>
          <a:xfrm>
            <a:off x="11887200" y="6629400"/>
            <a:ext cx="304799" cy="228599"/>
          </a:xfrm>
          <a:prstGeom prst="rect">
            <a:avLst/>
          </a:prstGeom>
        </p:spPr>
      </p:pic>
    </p:spTree>
    <p:custDataLst>
      <p:tags r:id="rId1"/>
    </p:custDataLst>
    <p:extLst>
      <p:ext uri="{BB962C8B-B14F-4D97-AF65-F5344CB8AC3E}">
        <p14:creationId xmlns:p14="http://schemas.microsoft.com/office/powerpoint/2010/main" val="1247389756"/>
      </p:ext>
    </p:extLst>
  </p:cSld>
  <p:clrMapOvr>
    <a:masterClrMapping/>
  </p:clrMapOvr>
  <mc:AlternateContent xmlns:mc="http://schemas.openxmlformats.org/markup-compatibility/2006" xmlns:p14="http://schemas.microsoft.com/office/powerpoint/2010/main">
    <mc:Choice Requires="p14">
      <p:transition spd="slow" p14:dur="2000" advTm="61528"/>
    </mc:Choice>
    <mc:Fallback xmlns="">
      <p:transition spd="slow" advTm="61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3"/>
                </p:tgtEl>
              </p:cMediaNode>
            </p:video>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3"/>
                                        </p:tgtEl>
                                      </p:cBhvr>
                                    </p:cmd>
                                  </p:childTnLst>
                                </p:cTn>
                              </p:par>
                            </p:childTnLst>
                          </p:cTn>
                        </p:par>
                      </p:childTnLst>
                    </p:cTn>
                  </p:par>
                </p:childTnLst>
              </p:cTn>
              <p:nextCondLst>
                <p:cond evt="onClick" delay="0">
                  <p:tgtEl>
                    <p:spTgt spid="13"/>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7EED-E05B-4BF4-9762-B5764BF418AB}"/>
              </a:ext>
            </a:extLst>
          </p:cNvPr>
          <p:cNvSpPr>
            <a:spLocks noGrp="1"/>
          </p:cNvSpPr>
          <p:nvPr>
            <p:ph type="title"/>
          </p:nvPr>
        </p:nvSpPr>
        <p:spPr/>
        <p:txBody>
          <a:bodyPr>
            <a:normAutofit/>
          </a:bodyPr>
          <a:lstStyle/>
          <a:p>
            <a:r>
              <a:rPr lang="en-US" sz="4400" dirty="0"/>
              <a:t>Youth Development</a:t>
            </a:r>
          </a:p>
        </p:txBody>
      </p:sp>
      <p:sp>
        <p:nvSpPr>
          <p:cNvPr id="3" name="Content Placeholder 2">
            <a:extLst>
              <a:ext uri="{FF2B5EF4-FFF2-40B4-BE49-F238E27FC236}">
                <a16:creationId xmlns:a16="http://schemas.microsoft.com/office/drawing/2014/main" id="{5E729A5A-A5BE-4A22-B89A-5A621AD55B04}"/>
              </a:ext>
            </a:extLst>
          </p:cNvPr>
          <p:cNvSpPr>
            <a:spLocks noGrp="1"/>
          </p:cNvSpPr>
          <p:nvPr>
            <p:ph sz="half" idx="1"/>
          </p:nvPr>
        </p:nvSpPr>
        <p:spPr/>
        <p:txBody>
          <a:bodyPr numCol="1" spcCol="182880">
            <a:normAutofit/>
          </a:bodyPr>
          <a:lstStyle/>
          <a:p>
            <a:pPr>
              <a:lnSpc>
                <a:spcPct val="110000"/>
              </a:lnSpc>
              <a:spcAft>
                <a:spcPts val="1200"/>
              </a:spcAft>
            </a:pPr>
            <a:r>
              <a:rPr lang="en-US" sz="3200" dirty="0"/>
              <a:t>Baseball</a:t>
            </a:r>
          </a:p>
          <a:p>
            <a:pPr>
              <a:lnSpc>
                <a:spcPct val="110000"/>
              </a:lnSpc>
              <a:spcAft>
                <a:spcPts val="1200"/>
              </a:spcAft>
            </a:pPr>
            <a:r>
              <a:rPr lang="en-US" sz="3200" dirty="0"/>
              <a:t>Boys State/Nation</a:t>
            </a:r>
          </a:p>
          <a:p>
            <a:pPr>
              <a:lnSpc>
                <a:spcPct val="110000"/>
              </a:lnSpc>
              <a:spcAft>
                <a:spcPts val="1200"/>
              </a:spcAft>
            </a:pPr>
            <a:r>
              <a:rPr lang="en-US" sz="3200" dirty="0"/>
              <a:t>Junior Shooting Sports</a:t>
            </a:r>
          </a:p>
          <a:p>
            <a:pPr>
              <a:lnSpc>
                <a:spcPct val="110000"/>
              </a:lnSpc>
              <a:spcAft>
                <a:spcPts val="1200"/>
              </a:spcAft>
            </a:pPr>
            <a:r>
              <a:rPr lang="en-US" sz="3200" dirty="0"/>
              <a:t>Oratorical Contest</a:t>
            </a:r>
          </a:p>
        </p:txBody>
      </p:sp>
      <p:pic>
        <p:nvPicPr>
          <p:cNvPr id="11" name="Picture 10">
            <a:extLst>
              <a:ext uri="{FF2B5EF4-FFF2-40B4-BE49-F238E27FC236}">
                <a16:creationId xmlns:a16="http://schemas.microsoft.com/office/drawing/2014/main" id="{AC5F3C14-87E7-4A49-AE44-B370A1E1B623}"/>
              </a:ext>
            </a:extLst>
          </p:cNvPr>
          <p:cNvPicPr>
            <a:picLocks noChangeAspect="1"/>
          </p:cNvPicPr>
          <p:nvPr/>
        </p:nvPicPr>
        <p:blipFill rotWithShape="1">
          <a:blip r:embed="rId6"/>
          <a:srcRect l="27394" r="17486" b="1608"/>
          <a:stretch/>
        </p:blipFill>
        <p:spPr>
          <a:xfrm>
            <a:off x="8983918" y="1825629"/>
            <a:ext cx="1988882" cy="1984860"/>
          </a:xfrm>
          <a:prstGeom prst="rect">
            <a:avLst/>
          </a:prstGeom>
        </p:spPr>
      </p:pic>
      <p:pic>
        <p:nvPicPr>
          <p:cNvPr id="12" name="Picture 11">
            <a:extLst>
              <a:ext uri="{FF2B5EF4-FFF2-40B4-BE49-F238E27FC236}">
                <a16:creationId xmlns:a16="http://schemas.microsoft.com/office/drawing/2014/main" id="{92133380-DF1D-447A-A24C-A2707EDDFDB8}"/>
              </a:ext>
            </a:extLst>
          </p:cNvPr>
          <p:cNvPicPr>
            <a:picLocks noChangeAspect="1"/>
          </p:cNvPicPr>
          <p:nvPr/>
        </p:nvPicPr>
        <p:blipFill rotWithShape="1">
          <a:blip r:embed="rId7"/>
          <a:srcRect l="5546" r="7143"/>
          <a:stretch/>
        </p:blipFill>
        <p:spPr>
          <a:xfrm>
            <a:off x="8348224" y="3811077"/>
            <a:ext cx="2624576" cy="2132522"/>
          </a:xfrm>
          <a:prstGeom prst="rect">
            <a:avLst/>
          </a:prstGeom>
        </p:spPr>
      </p:pic>
      <p:pic>
        <p:nvPicPr>
          <p:cNvPr id="13" name="Picture 12">
            <a:extLst>
              <a:ext uri="{FF2B5EF4-FFF2-40B4-BE49-F238E27FC236}">
                <a16:creationId xmlns:a16="http://schemas.microsoft.com/office/drawing/2014/main" id="{72FA2548-D5AD-47E2-8C17-6DC4BB078B56}"/>
              </a:ext>
            </a:extLst>
          </p:cNvPr>
          <p:cNvPicPr>
            <a:picLocks noChangeAspect="1"/>
          </p:cNvPicPr>
          <p:nvPr/>
        </p:nvPicPr>
        <p:blipFill rotWithShape="1">
          <a:blip r:embed="rId8">
            <a:extLst>
              <a:ext uri="{28A0092B-C50C-407E-A947-70E740481C1C}">
                <a14:useLocalDpi xmlns:a14="http://schemas.microsoft.com/office/drawing/2010/main" val="0"/>
              </a:ext>
            </a:extLst>
          </a:blip>
          <a:srcRect l="5685" t="-388" r="12741" b="1615"/>
          <a:stretch/>
        </p:blipFill>
        <p:spPr>
          <a:xfrm>
            <a:off x="6601246" y="1825629"/>
            <a:ext cx="2382672" cy="1984859"/>
          </a:xfrm>
          <a:prstGeom prst="rect">
            <a:avLst/>
          </a:prstGeom>
        </p:spPr>
      </p:pic>
      <p:pic>
        <p:nvPicPr>
          <p:cNvPr id="14" name="Picture 13">
            <a:extLst>
              <a:ext uri="{FF2B5EF4-FFF2-40B4-BE49-F238E27FC236}">
                <a16:creationId xmlns:a16="http://schemas.microsoft.com/office/drawing/2014/main" id="{8825FD7D-59E3-458A-AD17-750D765649FB}"/>
              </a:ext>
            </a:extLst>
          </p:cNvPr>
          <p:cNvPicPr>
            <a:picLocks noChangeAspect="1"/>
          </p:cNvPicPr>
          <p:nvPr/>
        </p:nvPicPr>
        <p:blipFill>
          <a:blip r:embed="rId9"/>
          <a:stretch>
            <a:fillRect/>
          </a:stretch>
        </p:blipFill>
        <p:spPr>
          <a:xfrm>
            <a:off x="6601247" y="3811078"/>
            <a:ext cx="1902598" cy="2131930"/>
          </a:xfrm>
          <a:prstGeom prst="rect">
            <a:avLst/>
          </a:prstGeom>
        </p:spPr>
      </p:pic>
      <p:pic>
        <p:nvPicPr>
          <p:cNvPr id="9" name="Video 8">
            <a:hlinkClick r:id="" action="ppaction://media"/>
            <a:extLst>
              <a:ext uri="{FF2B5EF4-FFF2-40B4-BE49-F238E27FC236}">
                <a16:creationId xmlns:a16="http://schemas.microsoft.com/office/drawing/2014/main" id="{A3899619-56FE-4026-89EF-6167B699F316}"/>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0"/>
          <a:stretch>
            <a:fillRect/>
          </a:stretch>
        </p:blipFill>
        <p:spPr>
          <a:xfrm>
            <a:off x="11963400" y="6686550"/>
            <a:ext cx="228599" cy="171449"/>
          </a:xfrm>
          <a:prstGeom prst="rect">
            <a:avLst/>
          </a:prstGeom>
        </p:spPr>
      </p:pic>
    </p:spTree>
    <p:custDataLst>
      <p:tags r:id="rId1"/>
    </p:custDataLst>
    <p:extLst>
      <p:ext uri="{BB962C8B-B14F-4D97-AF65-F5344CB8AC3E}">
        <p14:creationId xmlns:p14="http://schemas.microsoft.com/office/powerpoint/2010/main" val="2824671652"/>
      </p:ext>
    </p:extLst>
  </p:cSld>
  <p:clrMapOvr>
    <a:masterClrMapping/>
  </p:clrMapOvr>
  <mc:AlternateContent xmlns:mc="http://schemas.openxmlformats.org/markup-compatibility/2006" xmlns:p14="http://schemas.microsoft.com/office/powerpoint/2010/main">
    <mc:Choice Requires="p14">
      <p:transition spd="slow" p14:dur="2000" advTm="91185"/>
    </mc:Choice>
    <mc:Fallback xmlns="">
      <p:transition spd="slow" advTm="91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9"/>
                </p:tgtEl>
              </p:cMediaNode>
            </p:vide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9"/>
                                        </p:tgtEl>
                                      </p:cBhvr>
                                    </p:cmd>
                                  </p:childTnLst>
                                </p:cTn>
                              </p:par>
                            </p:childTnLst>
                          </p:cTn>
                        </p:par>
                      </p:childTnLst>
                    </p:cTn>
                  </p:par>
                </p:childTnLst>
              </p:cTn>
              <p:nextCondLst>
                <p:cond evt="onClick" delay="0">
                  <p:tgtEl>
                    <p:spTgt spid="9"/>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4CFD-048E-468B-B72B-2CBA7DB3240E}"/>
              </a:ext>
            </a:extLst>
          </p:cNvPr>
          <p:cNvSpPr>
            <a:spLocks noGrp="1"/>
          </p:cNvSpPr>
          <p:nvPr>
            <p:ph type="title"/>
          </p:nvPr>
        </p:nvSpPr>
        <p:spPr/>
        <p:txBody>
          <a:bodyPr>
            <a:normAutofit/>
          </a:bodyPr>
          <a:lstStyle/>
          <a:p>
            <a:r>
              <a:rPr lang="en-US" sz="4400" dirty="0"/>
              <a:t>Youth Development (Cont.)</a:t>
            </a:r>
          </a:p>
        </p:txBody>
      </p:sp>
      <p:sp>
        <p:nvSpPr>
          <p:cNvPr id="3" name="Content Placeholder 2">
            <a:extLst>
              <a:ext uri="{FF2B5EF4-FFF2-40B4-BE49-F238E27FC236}">
                <a16:creationId xmlns:a16="http://schemas.microsoft.com/office/drawing/2014/main" id="{6C6D149D-1812-4B03-A6AB-4848B3610674}"/>
              </a:ext>
            </a:extLst>
          </p:cNvPr>
          <p:cNvSpPr>
            <a:spLocks noGrp="1"/>
          </p:cNvSpPr>
          <p:nvPr>
            <p:ph sz="half" idx="1"/>
          </p:nvPr>
        </p:nvSpPr>
        <p:spPr/>
        <p:txBody>
          <a:bodyPr>
            <a:normAutofit fontScale="92500"/>
          </a:bodyPr>
          <a:lstStyle/>
          <a:p>
            <a:pPr>
              <a:lnSpc>
                <a:spcPct val="110000"/>
              </a:lnSpc>
              <a:spcAft>
                <a:spcPts val="1200"/>
              </a:spcAft>
            </a:pPr>
            <a:r>
              <a:rPr lang="en-US" sz="3200" dirty="0"/>
              <a:t>Youth Cadet Law Enforcement</a:t>
            </a:r>
          </a:p>
          <a:p>
            <a:pPr>
              <a:lnSpc>
                <a:spcPct val="110000"/>
              </a:lnSpc>
              <a:spcAft>
                <a:spcPts val="1200"/>
              </a:spcAft>
            </a:pPr>
            <a:r>
              <a:rPr lang="en-US" sz="3200" dirty="0"/>
              <a:t>Scouting </a:t>
            </a:r>
          </a:p>
          <a:p>
            <a:pPr>
              <a:lnSpc>
                <a:spcPct val="110000"/>
              </a:lnSpc>
              <a:spcAft>
                <a:spcPts val="1200"/>
              </a:spcAft>
            </a:pPr>
            <a:r>
              <a:rPr lang="en-US" sz="3200" dirty="0"/>
              <a:t>Youth Education</a:t>
            </a:r>
          </a:p>
          <a:p>
            <a:pPr lvl="1">
              <a:lnSpc>
                <a:spcPct val="110000"/>
              </a:lnSpc>
              <a:spcAft>
                <a:spcPts val="1200"/>
              </a:spcAft>
            </a:pPr>
            <a:r>
              <a:rPr lang="en-US" sz="2800" dirty="0"/>
              <a:t>Scholarships</a:t>
            </a:r>
          </a:p>
          <a:p>
            <a:pPr lvl="1">
              <a:lnSpc>
                <a:spcPct val="110000"/>
              </a:lnSpc>
              <a:spcAft>
                <a:spcPts val="1200"/>
              </a:spcAft>
            </a:pPr>
            <a:r>
              <a:rPr lang="en-US" sz="2800" dirty="0"/>
              <a:t>School Award Medal Program</a:t>
            </a:r>
          </a:p>
          <a:p>
            <a:pPr lvl="1">
              <a:lnSpc>
                <a:spcPct val="110000"/>
              </a:lnSpc>
              <a:spcAft>
                <a:spcPts val="1200"/>
              </a:spcAft>
            </a:pPr>
            <a:r>
              <a:rPr lang="en-US" sz="2800" dirty="0"/>
              <a:t>Veterans in the Classroom</a:t>
            </a:r>
          </a:p>
          <a:p>
            <a:endParaRPr lang="en-US" dirty="0"/>
          </a:p>
        </p:txBody>
      </p:sp>
      <p:pic>
        <p:nvPicPr>
          <p:cNvPr id="5" name="Picture 4">
            <a:extLst>
              <a:ext uri="{FF2B5EF4-FFF2-40B4-BE49-F238E27FC236}">
                <a16:creationId xmlns:a16="http://schemas.microsoft.com/office/drawing/2014/main" id="{CA96DB52-0C23-4509-936C-2FFC7616BBE6}"/>
              </a:ext>
            </a:extLst>
          </p:cNvPr>
          <p:cNvPicPr>
            <a:picLocks noChangeAspect="1"/>
          </p:cNvPicPr>
          <p:nvPr/>
        </p:nvPicPr>
        <p:blipFill rotWithShape="1">
          <a:blip r:embed="rId6"/>
          <a:srcRect l="4968" r="3078"/>
          <a:stretch/>
        </p:blipFill>
        <p:spPr>
          <a:xfrm>
            <a:off x="7460731" y="3923591"/>
            <a:ext cx="3154680" cy="2253372"/>
          </a:xfrm>
          <a:prstGeom prst="rect">
            <a:avLst/>
          </a:prstGeom>
        </p:spPr>
      </p:pic>
      <p:pic>
        <p:nvPicPr>
          <p:cNvPr id="4" name="Picture 3">
            <a:extLst>
              <a:ext uri="{FF2B5EF4-FFF2-40B4-BE49-F238E27FC236}">
                <a16:creationId xmlns:a16="http://schemas.microsoft.com/office/drawing/2014/main" id="{9FAA842A-5052-482B-BC8A-EE6D3EC2FA57}"/>
              </a:ext>
            </a:extLst>
          </p:cNvPr>
          <p:cNvPicPr>
            <a:picLocks noChangeAspect="1"/>
          </p:cNvPicPr>
          <p:nvPr/>
        </p:nvPicPr>
        <p:blipFill>
          <a:blip r:embed="rId7"/>
          <a:stretch>
            <a:fillRect/>
          </a:stretch>
        </p:blipFill>
        <p:spPr>
          <a:xfrm>
            <a:off x="6686550" y="1825628"/>
            <a:ext cx="1774220" cy="2679197"/>
          </a:xfrm>
          <a:prstGeom prst="rect">
            <a:avLst/>
          </a:prstGeom>
        </p:spPr>
      </p:pic>
      <p:pic>
        <p:nvPicPr>
          <p:cNvPr id="1026" name="Picture 2">
            <a:extLst>
              <a:ext uri="{FF2B5EF4-FFF2-40B4-BE49-F238E27FC236}">
                <a16:creationId xmlns:a16="http://schemas.microsoft.com/office/drawing/2014/main" id="{BE0DBA7E-B145-4738-BA16-F9B9541B3EE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775" r="28205"/>
          <a:stretch/>
        </p:blipFill>
        <p:spPr bwMode="auto">
          <a:xfrm>
            <a:off x="6629400" y="1825625"/>
            <a:ext cx="434340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7" name="Video 6">
            <a:hlinkClick r:id="" action="ppaction://media"/>
            <a:extLst>
              <a:ext uri="{FF2B5EF4-FFF2-40B4-BE49-F238E27FC236}">
                <a16:creationId xmlns:a16="http://schemas.microsoft.com/office/drawing/2014/main" id="{4401B3DD-EC83-435F-87ED-2BE3C82A9E6E}"/>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tretch>
            <a:fillRect/>
          </a:stretch>
        </p:blipFill>
        <p:spPr>
          <a:xfrm>
            <a:off x="11963400" y="6686550"/>
            <a:ext cx="228599" cy="171449"/>
          </a:xfrm>
          <a:prstGeom prst="rect">
            <a:avLst/>
          </a:prstGeom>
        </p:spPr>
      </p:pic>
    </p:spTree>
    <p:custDataLst>
      <p:tags r:id="rId1"/>
    </p:custDataLst>
    <p:extLst>
      <p:ext uri="{BB962C8B-B14F-4D97-AF65-F5344CB8AC3E}">
        <p14:creationId xmlns:p14="http://schemas.microsoft.com/office/powerpoint/2010/main" val="2838624021"/>
      </p:ext>
    </p:extLst>
  </p:cSld>
  <p:clrMapOvr>
    <a:masterClrMapping/>
  </p:clrMapOvr>
  <mc:AlternateContent xmlns:mc="http://schemas.openxmlformats.org/markup-compatibility/2006" xmlns:p14="http://schemas.microsoft.com/office/powerpoint/2010/main">
    <mc:Choice Requires="p14">
      <p:transition spd="slow" p14:dur="2000" advTm="130303"/>
    </mc:Choice>
    <mc:Fallback xmlns="">
      <p:transition spd="slow" advTm="130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F7C4C-A0DE-4DB6-BDAC-0DC231698C4A}"/>
              </a:ext>
            </a:extLst>
          </p:cNvPr>
          <p:cNvSpPr>
            <a:spLocks noGrp="1"/>
          </p:cNvSpPr>
          <p:nvPr>
            <p:ph type="title"/>
          </p:nvPr>
        </p:nvSpPr>
        <p:spPr/>
        <p:txBody>
          <a:bodyPr>
            <a:normAutofit/>
          </a:bodyPr>
          <a:lstStyle/>
          <a:p>
            <a:r>
              <a:rPr lang="en-US" sz="4400" dirty="0"/>
              <a:t>Children &amp; Youth</a:t>
            </a:r>
          </a:p>
        </p:txBody>
      </p:sp>
      <p:sp>
        <p:nvSpPr>
          <p:cNvPr id="3" name="Content Placeholder 2">
            <a:extLst>
              <a:ext uri="{FF2B5EF4-FFF2-40B4-BE49-F238E27FC236}">
                <a16:creationId xmlns:a16="http://schemas.microsoft.com/office/drawing/2014/main" id="{C58E8545-EA1B-42B6-819A-B719A9C27F9B}"/>
              </a:ext>
            </a:extLst>
          </p:cNvPr>
          <p:cNvSpPr>
            <a:spLocks noGrp="1"/>
          </p:cNvSpPr>
          <p:nvPr>
            <p:ph sz="half" idx="1"/>
          </p:nvPr>
        </p:nvSpPr>
        <p:spPr/>
        <p:txBody>
          <a:bodyPr/>
          <a:lstStyle/>
          <a:p>
            <a:r>
              <a:rPr lang="en-US" dirty="0"/>
              <a:t>The American Legion Veterans &amp; Children Foundation (VCF)</a:t>
            </a:r>
          </a:p>
          <a:p>
            <a:r>
              <a:rPr lang="en-US" dirty="0"/>
              <a:t>Temporary Financial Assistance (TFA)</a:t>
            </a:r>
          </a:p>
          <a:p>
            <a:r>
              <a:rPr lang="en-US" dirty="0"/>
              <a:t>American Legion Child Welfare Foundation (CWF) </a:t>
            </a:r>
          </a:p>
        </p:txBody>
      </p:sp>
      <p:pic>
        <p:nvPicPr>
          <p:cNvPr id="4" name="Picture 3">
            <a:extLst>
              <a:ext uri="{FF2B5EF4-FFF2-40B4-BE49-F238E27FC236}">
                <a16:creationId xmlns:a16="http://schemas.microsoft.com/office/drawing/2014/main" id="{DEE3B49C-A078-4FC6-9A81-E01CA8AC1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9200" y="1825625"/>
            <a:ext cx="1719062" cy="3967066"/>
          </a:xfrm>
          <a:prstGeom prst="rect">
            <a:avLst/>
          </a:prstGeom>
        </p:spPr>
      </p:pic>
      <p:pic>
        <p:nvPicPr>
          <p:cNvPr id="5" name="Picture 4">
            <a:extLst>
              <a:ext uri="{FF2B5EF4-FFF2-40B4-BE49-F238E27FC236}">
                <a16:creationId xmlns:a16="http://schemas.microsoft.com/office/drawing/2014/main" id="{DCF76D4C-B328-4664-BE57-E50AFD6B9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8691" y="1813373"/>
            <a:ext cx="1724372" cy="3979318"/>
          </a:xfrm>
          <a:prstGeom prst="rect">
            <a:avLst/>
          </a:prstGeom>
        </p:spPr>
      </p:pic>
      <p:pic>
        <p:nvPicPr>
          <p:cNvPr id="9" name="Video 8">
            <a:hlinkClick r:id="" action="ppaction://media"/>
            <a:extLst>
              <a:ext uri="{FF2B5EF4-FFF2-40B4-BE49-F238E27FC236}">
                <a16:creationId xmlns:a16="http://schemas.microsoft.com/office/drawing/2014/main" id="{51CC3157-59FD-4771-8A4B-7053FB1B28A9}"/>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tretch>
            <a:fillRect/>
          </a:stretch>
        </p:blipFill>
        <p:spPr>
          <a:xfrm>
            <a:off x="11963400" y="6686550"/>
            <a:ext cx="228599" cy="171449"/>
          </a:xfrm>
          <a:prstGeom prst="rect">
            <a:avLst/>
          </a:prstGeom>
        </p:spPr>
      </p:pic>
    </p:spTree>
    <p:custDataLst>
      <p:tags r:id="rId1"/>
    </p:custDataLst>
    <p:extLst>
      <p:ext uri="{BB962C8B-B14F-4D97-AF65-F5344CB8AC3E}">
        <p14:creationId xmlns:p14="http://schemas.microsoft.com/office/powerpoint/2010/main" val="1511322163"/>
      </p:ext>
    </p:extLst>
  </p:cSld>
  <p:clrMapOvr>
    <a:masterClrMapping/>
  </p:clrMapOvr>
  <mc:AlternateContent xmlns:mc="http://schemas.openxmlformats.org/markup-compatibility/2006" xmlns:p14="http://schemas.microsoft.com/office/powerpoint/2010/main">
    <mc:Choice Requires="p14">
      <p:transition spd="slow" p14:dur="2000" advTm="99024"/>
    </mc:Choice>
    <mc:Fallback xmlns="">
      <p:transition spd="slow" advTm="99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9"/>
                </p:tgtEl>
              </p:cMediaNode>
            </p:video>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9"/>
                                        </p:tgtEl>
                                      </p:cBhvr>
                                    </p:cmd>
                                  </p:childTnLst>
                                </p:cTn>
                              </p:par>
                            </p:childTnLst>
                          </p:cTn>
                        </p:par>
                      </p:childTnLst>
                    </p:cTn>
                  </p:par>
                </p:childTnLst>
              </p:cTn>
              <p:nextCondLst>
                <p:cond evt="onClick" delay="0">
                  <p:tgtEl>
                    <p:spTgt spid="9"/>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28BC-E0A6-4E02-A64A-1B6BC6FB0E0A}"/>
              </a:ext>
            </a:extLst>
          </p:cNvPr>
          <p:cNvSpPr>
            <a:spLocks noGrp="1"/>
          </p:cNvSpPr>
          <p:nvPr>
            <p:ph type="title"/>
          </p:nvPr>
        </p:nvSpPr>
        <p:spPr/>
        <p:txBody>
          <a:bodyPr>
            <a:normAutofit/>
          </a:bodyPr>
          <a:lstStyle/>
          <a:p>
            <a:r>
              <a:rPr lang="en-US" sz="4400" dirty="0"/>
              <a:t>Volunteers Make It Happen</a:t>
            </a:r>
          </a:p>
        </p:txBody>
      </p:sp>
      <p:sp>
        <p:nvSpPr>
          <p:cNvPr id="3" name="Content Placeholder 2">
            <a:extLst>
              <a:ext uri="{FF2B5EF4-FFF2-40B4-BE49-F238E27FC236}">
                <a16:creationId xmlns:a16="http://schemas.microsoft.com/office/drawing/2014/main" id="{A1278904-7378-4C02-8872-2FF60BB3DA1A}"/>
              </a:ext>
            </a:extLst>
          </p:cNvPr>
          <p:cNvSpPr>
            <a:spLocks noGrp="1"/>
          </p:cNvSpPr>
          <p:nvPr>
            <p:ph idx="1"/>
          </p:nvPr>
        </p:nvSpPr>
        <p:spPr/>
        <p:txBody>
          <a:bodyPr numCol="2" spcCol="182880">
            <a:normAutofit fontScale="92500" lnSpcReduction="20000"/>
          </a:bodyPr>
          <a:lstStyle/>
          <a:p>
            <a:pPr>
              <a:lnSpc>
                <a:spcPct val="100000"/>
              </a:lnSpc>
              <a:spcBef>
                <a:spcPts val="0"/>
              </a:spcBef>
              <a:spcAft>
                <a:spcPts val="600"/>
              </a:spcAft>
            </a:pPr>
            <a:r>
              <a:rPr lang="en-US" sz="2800" dirty="0"/>
              <a:t>For the youth, these programs are more about: </a:t>
            </a:r>
          </a:p>
          <a:p>
            <a:pPr lvl="1">
              <a:lnSpc>
                <a:spcPct val="100000"/>
              </a:lnSpc>
              <a:spcBef>
                <a:spcPts val="0"/>
              </a:spcBef>
              <a:spcAft>
                <a:spcPts val="600"/>
              </a:spcAft>
            </a:pPr>
            <a:r>
              <a:rPr lang="en-US" sz="2500" dirty="0"/>
              <a:t>experience</a:t>
            </a:r>
          </a:p>
          <a:p>
            <a:pPr lvl="1">
              <a:lnSpc>
                <a:spcPct val="100000"/>
              </a:lnSpc>
              <a:spcBef>
                <a:spcPts val="0"/>
              </a:spcBef>
              <a:spcAft>
                <a:spcPts val="600"/>
              </a:spcAft>
            </a:pPr>
            <a:r>
              <a:rPr lang="en-US" sz="2500" dirty="0"/>
              <a:t>camaraderie</a:t>
            </a:r>
          </a:p>
          <a:p>
            <a:pPr lvl="1">
              <a:lnSpc>
                <a:spcPct val="100000"/>
              </a:lnSpc>
              <a:spcBef>
                <a:spcPts val="0"/>
              </a:spcBef>
              <a:spcAft>
                <a:spcPts val="600"/>
              </a:spcAft>
            </a:pPr>
            <a:r>
              <a:rPr lang="en-US" sz="2500" dirty="0"/>
              <a:t>education</a:t>
            </a:r>
          </a:p>
          <a:p>
            <a:pPr lvl="1">
              <a:lnSpc>
                <a:spcPct val="100000"/>
              </a:lnSpc>
              <a:spcBef>
                <a:spcPts val="0"/>
              </a:spcBef>
              <a:spcAft>
                <a:spcPts val="600"/>
              </a:spcAft>
            </a:pPr>
            <a:r>
              <a:rPr lang="en-US" sz="2500" dirty="0"/>
              <a:t>competition</a:t>
            </a:r>
          </a:p>
          <a:p>
            <a:pPr lvl="1">
              <a:lnSpc>
                <a:spcPct val="100000"/>
              </a:lnSpc>
              <a:spcBef>
                <a:spcPts val="0"/>
              </a:spcBef>
              <a:spcAft>
                <a:spcPts val="600"/>
              </a:spcAft>
            </a:pPr>
            <a:r>
              <a:rPr lang="en-US" sz="2500" dirty="0"/>
              <a:t>sportsmanship</a:t>
            </a:r>
          </a:p>
          <a:p>
            <a:pPr lvl="1">
              <a:lnSpc>
                <a:spcPct val="100000"/>
              </a:lnSpc>
              <a:spcBef>
                <a:spcPts val="0"/>
              </a:spcBef>
              <a:spcAft>
                <a:spcPts val="2400"/>
              </a:spcAft>
            </a:pPr>
            <a:r>
              <a:rPr lang="en-US" sz="2500" dirty="0"/>
              <a:t>not merely a scholarship.  </a:t>
            </a:r>
          </a:p>
          <a:p>
            <a:pPr>
              <a:lnSpc>
                <a:spcPct val="100000"/>
              </a:lnSpc>
              <a:spcBef>
                <a:spcPts val="0"/>
              </a:spcBef>
              <a:spcAft>
                <a:spcPts val="2400"/>
              </a:spcAft>
            </a:pPr>
            <a:r>
              <a:rPr lang="en-US" sz="2800" dirty="0"/>
              <a:t>However, none of these would be possible without American Legion volunteers.  </a:t>
            </a:r>
          </a:p>
          <a:p>
            <a:pPr>
              <a:lnSpc>
                <a:spcPct val="100000"/>
              </a:lnSpc>
              <a:spcBef>
                <a:spcPts val="0"/>
              </a:spcBef>
              <a:spcAft>
                <a:spcPts val="2400"/>
              </a:spcAft>
            </a:pPr>
            <a:r>
              <a:rPr lang="en-US" sz="2800" dirty="0"/>
              <a:t>Rely on Volunteers to:</a:t>
            </a:r>
          </a:p>
          <a:p>
            <a:pPr lvl="1">
              <a:lnSpc>
                <a:spcPct val="100000"/>
              </a:lnSpc>
              <a:spcBef>
                <a:spcPts val="0"/>
              </a:spcBef>
              <a:spcAft>
                <a:spcPts val="600"/>
              </a:spcAft>
            </a:pPr>
            <a:r>
              <a:rPr lang="en-US" sz="2500" dirty="0"/>
              <a:t>Direct the programs</a:t>
            </a:r>
          </a:p>
          <a:p>
            <a:pPr lvl="1">
              <a:lnSpc>
                <a:spcPct val="100000"/>
              </a:lnSpc>
              <a:spcBef>
                <a:spcPts val="0"/>
              </a:spcBef>
              <a:spcAft>
                <a:spcPts val="600"/>
              </a:spcAft>
            </a:pPr>
            <a:r>
              <a:rPr lang="en-US" sz="2500" dirty="0"/>
              <a:t>Work at each aspect</a:t>
            </a:r>
            <a:br>
              <a:rPr lang="en-US" sz="2500" dirty="0"/>
            </a:br>
            <a:r>
              <a:rPr lang="en-US" sz="2500" dirty="0"/>
              <a:t>(big &amp; small positions)</a:t>
            </a:r>
          </a:p>
          <a:p>
            <a:pPr lvl="1">
              <a:lnSpc>
                <a:spcPct val="100000"/>
              </a:lnSpc>
              <a:spcBef>
                <a:spcPts val="0"/>
              </a:spcBef>
              <a:spcAft>
                <a:spcPts val="600"/>
              </a:spcAft>
            </a:pPr>
            <a:r>
              <a:rPr lang="en-US" sz="2500" dirty="0"/>
              <a:t>Be the Post Chair</a:t>
            </a:r>
          </a:p>
          <a:p>
            <a:pPr lvl="1">
              <a:lnSpc>
                <a:spcPct val="100000"/>
              </a:lnSpc>
              <a:spcBef>
                <a:spcPts val="0"/>
              </a:spcBef>
              <a:spcAft>
                <a:spcPts val="600"/>
              </a:spcAft>
            </a:pPr>
            <a:r>
              <a:rPr lang="en-US" sz="2500" dirty="0"/>
              <a:t>Department Chair</a:t>
            </a:r>
          </a:p>
          <a:p>
            <a:pPr lvl="1">
              <a:lnSpc>
                <a:spcPct val="100000"/>
              </a:lnSpc>
              <a:spcBef>
                <a:spcPts val="0"/>
              </a:spcBef>
              <a:spcAft>
                <a:spcPts val="2400"/>
              </a:spcAft>
            </a:pPr>
            <a:r>
              <a:rPr lang="en-US" sz="2500" dirty="0"/>
              <a:t>National Chair </a:t>
            </a:r>
            <a:endParaRPr lang="en-US" sz="2800" dirty="0"/>
          </a:p>
          <a:p>
            <a:pPr>
              <a:lnSpc>
                <a:spcPct val="100000"/>
              </a:lnSpc>
              <a:spcBef>
                <a:spcPts val="0"/>
              </a:spcBef>
              <a:spcAft>
                <a:spcPts val="2400"/>
              </a:spcAft>
            </a:pPr>
            <a:r>
              <a:rPr lang="en-US" sz="2800" dirty="0"/>
              <a:t>Without volunteers there are NO programs and NO opportunities for youth.</a:t>
            </a:r>
          </a:p>
        </p:txBody>
      </p:sp>
      <p:pic>
        <p:nvPicPr>
          <p:cNvPr id="6" name="Video 5">
            <a:hlinkClick r:id="" action="ppaction://media"/>
            <a:extLst>
              <a:ext uri="{FF2B5EF4-FFF2-40B4-BE49-F238E27FC236}">
                <a16:creationId xmlns:a16="http://schemas.microsoft.com/office/drawing/2014/main" id="{845280BA-48B6-464F-9278-60FDD590E90B}"/>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11963400" y="6686550"/>
            <a:ext cx="228599" cy="171449"/>
          </a:xfrm>
          <a:prstGeom prst="rect">
            <a:avLst/>
          </a:prstGeom>
        </p:spPr>
      </p:pic>
    </p:spTree>
    <p:custDataLst>
      <p:tags r:id="rId1"/>
    </p:custDataLst>
    <p:extLst>
      <p:ext uri="{BB962C8B-B14F-4D97-AF65-F5344CB8AC3E}">
        <p14:creationId xmlns:p14="http://schemas.microsoft.com/office/powerpoint/2010/main" val="3713233919"/>
      </p:ext>
    </p:extLst>
  </p:cSld>
  <p:clrMapOvr>
    <a:masterClrMapping/>
  </p:clrMapOvr>
  <mc:AlternateContent xmlns:mc="http://schemas.openxmlformats.org/markup-compatibility/2006" xmlns:p14="http://schemas.microsoft.com/office/powerpoint/2010/main">
    <mc:Choice Requires="p14">
      <p:transition spd="slow" p14:dur="2000" advTm="72237"/>
    </mc:Choice>
    <mc:Fallback xmlns="">
      <p:transition spd="slow" advTm="72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6"/>
                </p:tgtEl>
              </p:cMediaNode>
            </p:video>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819-F650-4480-9980-FF85C10F44C5}"/>
              </a:ext>
            </a:extLst>
          </p:cNvPr>
          <p:cNvSpPr>
            <a:spLocks noGrp="1"/>
          </p:cNvSpPr>
          <p:nvPr>
            <p:ph type="title"/>
          </p:nvPr>
        </p:nvSpPr>
        <p:spPr/>
        <p:txBody>
          <a:bodyPr/>
          <a:lstStyle/>
          <a:p>
            <a:pPr algn="ctr"/>
            <a:r>
              <a:rPr lang="en-US" dirty="0"/>
              <a:t>Questions?</a:t>
            </a:r>
          </a:p>
        </p:txBody>
      </p:sp>
      <p:sp>
        <p:nvSpPr>
          <p:cNvPr id="3" name="Text Placeholder 2">
            <a:extLst>
              <a:ext uri="{FF2B5EF4-FFF2-40B4-BE49-F238E27FC236}">
                <a16:creationId xmlns:a16="http://schemas.microsoft.com/office/drawing/2014/main" id="{1A870880-6A78-4AAC-AFB3-B215234DAEEA}"/>
              </a:ext>
            </a:extLst>
          </p:cNvPr>
          <p:cNvSpPr>
            <a:spLocks noGrp="1"/>
          </p:cNvSpPr>
          <p:nvPr>
            <p:ph type="body" idx="1"/>
          </p:nvPr>
        </p:nvSpPr>
        <p:spPr/>
        <p:txBody>
          <a:bodyPr vert="horz" lIns="91440" tIns="45720" rIns="91440" bIns="45720" rtlCol="0" anchor="t">
            <a:normAutofit/>
          </a:bodyPr>
          <a:lstStyle/>
          <a:p>
            <a:pPr algn="ctr"/>
            <a:r>
              <a:rPr lang="en-US" sz="4000" dirty="0">
                <a:solidFill>
                  <a:srgbClr val="000000"/>
                </a:solidFill>
                <a:cs typeface="Calibri" panose="020F0502020204030204"/>
              </a:rPr>
              <a:t>Americanism@legion.org</a:t>
            </a:r>
            <a:endParaRPr lang="en-US" dirty="0">
              <a:solidFill>
                <a:srgbClr val="000000"/>
              </a:solidFill>
              <a:cs typeface="Calibri" panose="020F0502020204030204"/>
            </a:endParaRPr>
          </a:p>
        </p:txBody>
      </p:sp>
    </p:spTree>
    <p:extLst>
      <p:ext uri="{BB962C8B-B14F-4D97-AF65-F5344CB8AC3E}">
        <p14:creationId xmlns:p14="http://schemas.microsoft.com/office/powerpoint/2010/main" val="23065912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8|5|1.1|8.2|9|3"/>
</p:tagLst>
</file>

<file path=ppt/tags/tag2.xml><?xml version="1.0" encoding="utf-8"?>
<p:tagLst xmlns:a="http://schemas.openxmlformats.org/drawingml/2006/main" xmlns:r="http://schemas.openxmlformats.org/officeDocument/2006/relationships" xmlns:p="http://schemas.openxmlformats.org/presentationml/2006/main">
  <p:tag name="TIMING" val="|6.2|13|24.4"/>
</p:tagLst>
</file>

<file path=ppt/tags/tag3.xml><?xml version="1.0" encoding="utf-8"?>
<p:tagLst xmlns:a="http://schemas.openxmlformats.org/drawingml/2006/main" xmlns:r="http://schemas.openxmlformats.org/officeDocument/2006/relationships" xmlns:p="http://schemas.openxmlformats.org/presentationml/2006/main">
  <p:tag name="TIMING" val="|17.4|15.9|18.6|15.5"/>
</p:tagLst>
</file>

<file path=ppt/tags/tag4.xml><?xml version="1.0" encoding="utf-8"?>
<p:tagLst xmlns:a="http://schemas.openxmlformats.org/drawingml/2006/main" xmlns:r="http://schemas.openxmlformats.org/officeDocument/2006/relationships" xmlns:p="http://schemas.openxmlformats.org/presentationml/2006/main">
  <p:tag name="TIMING" val="|1.4|28.4|26.9"/>
</p:tagLst>
</file>

<file path=ppt/tags/tag5.xml><?xml version="1.0" encoding="utf-8"?>
<p:tagLst xmlns:a="http://schemas.openxmlformats.org/drawingml/2006/main" xmlns:r="http://schemas.openxmlformats.org/officeDocument/2006/relationships" xmlns:p="http://schemas.openxmlformats.org/presentationml/2006/main">
  <p:tag name="TIMING" val="|22.1|30|15.3"/>
</p:tagLst>
</file>

<file path=ppt/tags/tag6.xml><?xml version="1.0" encoding="utf-8"?>
<p:tagLst xmlns:a="http://schemas.openxmlformats.org/drawingml/2006/main" xmlns:r="http://schemas.openxmlformats.org/officeDocument/2006/relationships" xmlns:p="http://schemas.openxmlformats.org/presentationml/2006/main">
  <p:tag name="TIMING" val="|3|21.7|14.4|13.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F7892EE149B449A9135DC59668FF4F" ma:contentTypeVersion="0" ma:contentTypeDescription="Create a new document." ma:contentTypeScope="" ma:versionID="e29b1c31f6aeca8f32c56a0c4b5e3e52">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578D75-E938-49F0-89B7-389467C1520F}"/>
</file>

<file path=customXml/itemProps2.xml><?xml version="1.0" encoding="utf-8"?>
<ds:datastoreItem xmlns:ds="http://schemas.openxmlformats.org/officeDocument/2006/customXml" ds:itemID="{27E0427F-44F4-4321-AA6A-9EEB06E5C371}"/>
</file>

<file path=customXml/itemProps3.xml><?xml version="1.0" encoding="utf-8"?>
<ds:datastoreItem xmlns:ds="http://schemas.openxmlformats.org/officeDocument/2006/customXml" ds:itemID="{3C587310-DE2A-474A-B0FD-F1A083F4ABCB}"/>
</file>

<file path=docProps/app.xml><?xml version="1.0" encoding="utf-8"?>
<Properties xmlns="http://schemas.openxmlformats.org/officeDocument/2006/extended-properties" xmlns:vt="http://schemas.openxmlformats.org/officeDocument/2006/docPropsVTypes">
  <Template/>
  <TotalTime>4768</TotalTime>
  <Words>1395</Words>
  <Application>Microsoft Office PowerPoint</Application>
  <PresentationFormat>Widescreen</PresentationFormat>
  <Paragraphs>82</Paragraphs>
  <Slides>8</Slides>
  <Notes>8</Notes>
  <HiddenSlides>0</HiddenSlides>
  <MMClips>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Arial</vt:lpstr>
      <vt:lpstr>Calibri</vt:lpstr>
      <vt:lpstr>Calibri Light</vt:lpstr>
      <vt:lpstr>Times New Roman</vt:lpstr>
      <vt:lpstr>1_Office Theme</vt:lpstr>
      <vt:lpstr>2_Office Theme</vt:lpstr>
      <vt:lpstr>Americanism  and  Children &amp; Youth</vt:lpstr>
      <vt:lpstr>Americanism Commission</vt:lpstr>
      <vt:lpstr>Citizenship</vt:lpstr>
      <vt:lpstr>Youth Development</vt:lpstr>
      <vt:lpstr>Youth Development (Cont.)</vt:lpstr>
      <vt:lpstr>Children &amp; Youth</vt:lpstr>
      <vt:lpstr>Volunteers Make It Happen</vt:lpstr>
      <vt:lpstr>Questions?</vt:lpstr>
    </vt:vector>
  </TitlesOfParts>
  <Company>The American Legion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W. Elmore</dc:creator>
  <cp:lastModifiedBy>Emery, Michele A.</cp:lastModifiedBy>
  <cp:revision>376</cp:revision>
  <cp:lastPrinted>2021-07-19T13:17:44Z</cp:lastPrinted>
  <dcterms:created xsi:type="dcterms:W3CDTF">2012-10-30T13:52:09Z</dcterms:created>
  <dcterms:modified xsi:type="dcterms:W3CDTF">2021-07-20T11:20:52Z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0x010100DDF7892EE149B449A9135DC59668FF4F</vt:lpwstr>
  </property>
</Properties>
</file>